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3" r:id="rId5"/>
    <p:sldId id="398" r:id="rId6"/>
    <p:sldId id="399" r:id="rId7"/>
    <p:sldId id="400" r:id="rId8"/>
    <p:sldId id="284" r:id="rId9"/>
    <p:sldId id="285" r:id="rId10"/>
    <p:sldId id="286" r:id="rId11"/>
    <p:sldId id="256" r:id="rId12"/>
    <p:sldId id="258" r:id="rId13"/>
    <p:sldId id="281" r:id="rId14"/>
    <p:sldId id="275" r:id="rId15"/>
    <p:sldId id="263" r:id="rId16"/>
    <p:sldId id="282" r:id="rId17"/>
    <p:sldId id="402" r:id="rId18"/>
    <p:sldId id="403" r:id="rId19"/>
    <p:sldId id="257" r:id="rId20"/>
    <p:sldId id="404" r:id="rId21"/>
    <p:sldId id="259" r:id="rId22"/>
    <p:sldId id="405" r:id="rId23"/>
    <p:sldId id="388" r:id="rId24"/>
    <p:sldId id="389" r:id="rId25"/>
    <p:sldId id="407" r:id="rId26"/>
    <p:sldId id="406" r:id="rId27"/>
    <p:sldId id="4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5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http://www.detroitmi.gov/HOPE"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diagrams/_rels/data6.xml.rels><?xml version="1.0" encoding="UTF-8" standalone="yes"?>
<Relationships xmlns="http://schemas.openxmlformats.org/package/2006/relationships"><Relationship Id="rId2" Type="http://schemas.openxmlformats.org/officeDocument/2006/relationships/hyperlink" Target="mailto:ericsonc@detroitmi.gov" TargetMode="External"/><Relationship Id="rId1" Type="http://schemas.openxmlformats.org/officeDocument/2006/relationships/hyperlink" Target="mailto:horhna@detroitmi.gov"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5.png"/><Relationship Id="rId5" Type="http://schemas.openxmlformats.org/officeDocument/2006/relationships/hyperlink" Target="http://www.detroitmi.gov/HOPE" TargetMode="External"/><Relationship Id="rId4" Type="http://schemas.openxmlformats.org/officeDocument/2006/relationships/image" Target="../media/image14.svg"/><Relationship Id="rId9"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2" Type="http://schemas.openxmlformats.org/officeDocument/2006/relationships/hyperlink" Target="mailto:ericsonc@detroitmi.gov" TargetMode="External"/><Relationship Id="rId1" Type="http://schemas.openxmlformats.org/officeDocument/2006/relationships/hyperlink" Target="mailto:horhna@detroitmi.gov"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FF46E-B286-4CC5-BC63-160BD6A92536}"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34870D3F-E6B3-4CBB-B6B5-24E826917B96}">
      <dgm:prSet/>
      <dgm:spPr/>
      <dgm:t>
        <a:bodyPr/>
        <a:lstStyle/>
        <a:p>
          <a:r>
            <a:rPr lang="en-US"/>
            <a:t>Capping – it means that the taxable value of your property will not increase more than the CPI or 5% (whichever is lower) as long as you own your home.</a:t>
          </a:r>
        </a:p>
      </dgm:t>
    </dgm:pt>
    <dgm:pt modelId="{8144178B-3056-4504-B0E5-265FD4041588}" type="parTrans" cxnId="{E0B0FBED-E1F6-4237-8351-CDB26D22C9DA}">
      <dgm:prSet/>
      <dgm:spPr/>
      <dgm:t>
        <a:bodyPr/>
        <a:lstStyle/>
        <a:p>
          <a:endParaRPr lang="en-US"/>
        </a:p>
      </dgm:t>
    </dgm:pt>
    <dgm:pt modelId="{45C838F5-6218-4EB2-B11D-340B67890BFA}" type="sibTrans" cxnId="{E0B0FBED-E1F6-4237-8351-CDB26D22C9DA}">
      <dgm:prSet/>
      <dgm:spPr/>
      <dgm:t>
        <a:bodyPr/>
        <a:lstStyle/>
        <a:p>
          <a:endParaRPr lang="en-US"/>
        </a:p>
      </dgm:t>
    </dgm:pt>
    <dgm:pt modelId="{A6656542-3060-4E74-AB71-FE3D4C3B079E}">
      <dgm:prSet/>
      <dgm:spPr/>
      <dgm:t>
        <a:bodyPr/>
        <a:lstStyle/>
        <a:p>
          <a:r>
            <a:rPr lang="en-US"/>
            <a:t>Uncapping – the taxable value of a property will uncap (meaning the Assessed and Taxable Value are the same) the year after you sale your property. Then the taxable value will be capped as long as the new owner owns the home. </a:t>
          </a:r>
        </a:p>
      </dgm:t>
    </dgm:pt>
    <dgm:pt modelId="{5010C2FD-EC98-4E6D-A32D-3560FD4EB786}" type="parTrans" cxnId="{325340BF-646E-4E2A-A591-4B19B76F1C13}">
      <dgm:prSet/>
      <dgm:spPr/>
      <dgm:t>
        <a:bodyPr/>
        <a:lstStyle/>
        <a:p>
          <a:endParaRPr lang="en-US"/>
        </a:p>
      </dgm:t>
    </dgm:pt>
    <dgm:pt modelId="{2A46CB5C-2056-4B46-A20C-CC5ACB8D00CC}" type="sibTrans" cxnId="{325340BF-646E-4E2A-A591-4B19B76F1C13}">
      <dgm:prSet/>
      <dgm:spPr/>
      <dgm:t>
        <a:bodyPr/>
        <a:lstStyle/>
        <a:p>
          <a:endParaRPr lang="en-US"/>
        </a:p>
      </dgm:t>
    </dgm:pt>
    <dgm:pt modelId="{BFFC660F-E938-4B4A-928D-09AFA8765677}" type="pres">
      <dgm:prSet presAssocID="{156FF46E-B286-4CC5-BC63-160BD6A92536}" presName="hierChild1" presStyleCnt="0">
        <dgm:presLayoutVars>
          <dgm:chPref val="1"/>
          <dgm:dir/>
          <dgm:animOne val="branch"/>
          <dgm:animLvl val="lvl"/>
          <dgm:resizeHandles/>
        </dgm:presLayoutVars>
      </dgm:prSet>
      <dgm:spPr/>
    </dgm:pt>
    <dgm:pt modelId="{D24D101E-B76F-4ABA-8C22-8E488FCDDA10}" type="pres">
      <dgm:prSet presAssocID="{34870D3F-E6B3-4CBB-B6B5-24E826917B96}" presName="hierRoot1" presStyleCnt="0"/>
      <dgm:spPr/>
    </dgm:pt>
    <dgm:pt modelId="{E9AC0813-44A2-4507-B418-A95E90D084E7}" type="pres">
      <dgm:prSet presAssocID="{34870D3F-E6B3-4CBB-B6B5-24E826917B96}" presName="composite" presStyleCnt="0"/>
      <dgm:spPr/>
    </dgm:pt>
    <dgm:pt modelId="{D6A360FD-8B42-4BD7-BBD9-72903629FAF4}" type="pres">
      <dgm:prSet presAssocID="{34870D3F-E6B3-4CBB-B6B5-24E826917B96}" presName="background" presStyleLbl="node0" presStyleIdx="0" presStyleCnt="2"/>
      <dgm:spPr/>
    </dgm:pt>
    <dgm:pt modelId="{4C97B5C3-158E-46C6-9387-09BC3BEF19C6}" type="pres">
      <dgm:prSet presAssocID="{34870D3F-E6B3-4CBB-B6B5-24E826917B96}" presName="text" presStyleLbl="fgAcc0" presStyleIdx="0" presStyleCnt="2">
        <dgm:presLayoutVars>
          <dgm:chPref val="3"/>
        </dgm:presLayoutVars>
      </dgm:prSet>
      <dgm:spPr/>
    </dgm:pt>
    <dgm:pt modelId="{A375EF73-990D-421D-98D5-56F10D249221}" type="pres">
      <dgm:prSet presAssocID="{34870D3F-E6B3-4CBB-B6B5-24E826917B96}" presName="hierChild2" presStyleCnt="0"/>
      <dgm:spPr/>
    </dgm:pt>
    <dgm:pt modelId="{2640397D-25BA-4837-B14B-C87C31BDA94F}" type="pres">
      <dgm:prSet presAssocID="{A6656542-3060-4E74-AB71-FE3D4C3B079E}" presName="hierRoot1" presStyleCnt="0"/>
      <dgm:spPr/>
    </dgm:pt>
    <dgm:pt modelId="{C288A159-D181-411E-AAAD-AE23D73A5A19}" type="pres">
      <dgm:prSet presAssocID="{A6656542-3060-4E74-AB71-FE3D4C3B079E}" presName="composite" presStyleCnt="0"/>
      <dgm:spPr/>
    </dgm:pt>
    <dgm:pt modelId="{1B072846-3673-4E11-BE27-863E5473F53D}" type="pres">
      <dgm:prSet presAssocID="{A6656542-3060-4E74-AB71-FE3D4C3B079E}" presName="background" presStyleLbl="node0" presStyleIdx="1" presStyleCnt="2"/>
      <dgm:spPr/>
    </dgm:pt>
    <dgm:pt modelId="{C6832E6D-75A9-44A1-A24A-0E0FE6B31BA2}" type="pres">
      <dgm:prSet presAssocID="{A6656542-3060-4E74-AB71-FE3D4C3B079E}" presName="text" presStyleLbl="fgAcc0" presStyleIdx="1" presStyleCnt="2">
        <dgm:presLayoutVars>
          <dgm:chPref val="3"/>
        </dgm:presLayoutVars>
      </dgm:prSet>
      <dgm:spPr/>
    </dgm:pt>
    <dgm:pt modelId="{E08E205D-C79B-46F4-AF31-BD7FF908DEC8}" type="pres">
      <dgm:prSet presAssocID="{A6656542-3060-4E74-AB71-FE3D4C3B079E}" presName="hierChild2" presStyleCnt="0"/>
      <dgm:spPr/>
    </dgm:pt>
  </dgm:ptLst>
  <dgm:cxnLst>
    <dgm:cxn modelId="{6AC32807-9E09-4760-A1A9-50BA7EDF7DEE}" type="presOf" srcId="{A6656542-3060-4E74-AB71-FE3D4C3B079E}" destId="{C6832E6D-75A9-44A1-A24A-0E0FE6B31BA2}" srcOrd="0" destOrd="0" presId="urn:microsoft.com/office/officeart/2005/8/layout/hierarchy1"/>
    <dgm:cxn modelId="{8639C15D-E89F-4E62-B8EC-2CF134CBFAD2}" type="presOf" srcId="{156FF46E-B286-4CC5-BC63-160BD6A92536}" destId="{BFFC660F-E938-4B4A-928D-09AFA8765677}" srcOrd="0" destOrd="0" presId="urn:microsoft.com/office/officeart/2005/8/layout/hierarchy1"/>
    <dgm:cxn modelId="{1718BD6F-0D5A-4DE6-BEDD-FE57576A85C1}" type="presOf" srcId="{34870D3F-E6B3-4CBB-B6B5-24E826917B96}" destId="{4C97B5C3-158E-46C6-9387-09BC3BEF19C6}" srcOrd="0" destOrd="0" presId="urn:microsoft.com/office/officeart/2005/8/layout/hierarchy1"/>
    <dgm:cxn modelId="{325340BF-646E-4E2A-A591-4B19B76F1C13}" srcId="{156FF46E-B286-4CC5-BC63-160BD6A92536}" destId="{A6656542-3060-4E74-AB71-FE3D4C3B079E}" srcOrd="1" destOrd="0" parTransId="{5010C2FD-EC98-4E6D-A32D-3560FD4EB786}" sibTransId="{2A46CB5C-2056-4B46-A20C-CC5ACB8D00CC}"/>
    <dgm:cxn modelId="{E0B0FBED-E1F6-4237-8351-CDB26D22C9DA}" srcId="{156FF46E-B286-4CC5-BC63-160BD6A92536}" destId="{34870D3F-E6B3-4CBB-B6B5-24E826917B96}" srcOrd="0" destOrd="0" parTransId="{8144178B-3056-4504-B0E5-265FD4041588}" sibTransId="{45C838F5-6218-4EB2-B11D-340B67890BFA}"/>
    <dgm:cxn modelId="{1102D2FB-2EF9-4A5E-A7AF-C6360C0481F2}" type="presParOf" srcId="{BFFC660F-E938-4B4A-928D-09AFA8765677}" destId="{D24D101E-B76F-4ABA-8C22-8E488FCDDA10}" srcOrd="0" destOrd="0" presId="urn:microsoft.com/office/officeart/2005/8/layout/hierarchy1"/>
    <dgm:cxn modelId="{41C64D0E-4333-4EE8-850E-41D0EE3B1E1F}" type="presParOf" srcId="{D24D101E-B76F-4ABA-8C22-8E488FCDDA10}" destId="{E9AC0813-44A2-4507-B418-A95E90D084E7}" srcOrd="0" destOrd="0" presId="urn:microsoft.com/office/officeart/2005/8/layout/hierarchy1"/>
    <dgm:cxn modelId="{9C696631-F505-4950-A472-11459F613948}" type="presParOf" srcId="{E9AC0813-44A2-4507-B418-A95E90D084E7}" destId="{D6A360FD-8B42-4BD7-BBD9-72903629FAF4}" srcOrd="0" destOrd="0" presId="urn:microsoft.com/office/officeart/2005/8/layout/hierarchy1"/>
    <dgm:cxn modelId="{300A7A99-3DF3-4423-9859-987DEC16AED2}" type="presParOf" srcId="{E9AC0813-44A2-4507-B418-A95E90D084E7}" destId="{4C97B5C3-158E-46C6-9387-09BC3BEF19C6}" srcOrd="1" destOrd="0" presId="urn:microsoft.com/office/officeart/2005/8/layout/hierarchy1"/>
    <dgm:cxn modelId="{626D7EE1-D49B-44D9-9854-97A2F53C2361}" type="presParOf" srcId="{D24D101E-B76F-4ABA-8C22-8E488FCDDA10}" destId="{A375EF73-990D-421D-98D5-56F10D249221}" srcOrd="1" destOrd="0" presId="urn:microsoft.com/office/officeart/2005/8/layout/hierarchy1"/>
    <dgm:cxn modelId="{361F2922-A26A-4BA0-9221-E61D7C6BB822}" type="presParOf" srcId="{BFFC660F-E938-4B4A-928D-09AFA8765677}" destId="{2640397D-25BA-4837-B14B-C87C31BDA94F}" srcOrd="1" destOrd="0" presId="urn:microsoft.com/office/officeart/2005/8/layout/hierarchy1"/>
    <dgm:cxn modelId="{D4371FDB-2F5E-4476-ABB2-EC95CB11E0C0}" type="presParOf" srcId="{2640397D-25BA-4837-B14B-C87C31BDA94F}" destId="{C288A159-D181-411E-AAAD-AE23D73A5A19}" srcOrd="0" destOrd="0" presId="urn:microsoft.com/office/officeart/2005/8/layout/hierarchy1"/>
    <dgm:cxn modelId="{C46606CB-66FF-48F7-9FA7-2EAAD1731DBF}" type="presParOf" srcId="{C288A159-D181-411E-AAAD-AE23D73A5A19}" destId="{1B072846-3673-4E11-BE27-863E5473F53D}" srcOrd="0" destOrd="0" presId="urn:microsoft.com/office/officeart/2005/8/layout/hierarchy1"/>
    <dgm:cxn modelId="{9C71D13D-3871-433F-8C3E-68F1C2E796D0}" type="presParOf" srcId="{C288A159-D181-411E-AAAD-AE23D73A5A19}" destId="{C6832E6D-75A9-44A1-A24A-0E0FE6B31BA2}" srcOrd="1" destOrd="0" presId="urn:microsoft.com/office/officeart/2005/8/layout/hierarchy1"/>
    <dgm:cxn modelId="{7B5C1F0E-B840-4A12-AAED-0D9768F93693}" type="presParOf" srcId="{2640397D-25BA-4837-B14B-C87C31BDA94F}" destId="{E08E205D-C79B-46F4-AF31-BD7FF908DE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B6B3B7-9ADA-4F27-9422-4B3702858AAF}"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C92B9F53-5C3B-481E-B505-9DC900129C69}">
      <dgm:prSet/>
      <dgm:spPr/>
      <dgm:t>
        <a:bodyPr/>
        <a:lstStyle/>
        <a:p>
          <a:r>
            <a:rPr lang="en-US">
              <a:latin typeface="+mj-lt"/>
            </a:rPr>
            <a:t>ONLINE</a:t>
          </a:r>
        </a:p>
      </dgm:t>
    </dgm:pt>
    <dgm:pt modelId="{FD021252-58B5-4AD5-86F4-61B441B5535A}" type="parTrans" cxnId="{32113C00-9A12-44EE-A893-48454BDE5D2C}">
      <dgm:prSet/>
      <dgm:spPr/>
      <dgm:t>
        <a:bodyPr/>
        <a:lstStyle/>
        <a:p>
          <a:endParaRPr lang="en-US"/>
        </a:p>
      </dgm:t>
    </dgm:pt>
    <dgm:pt modelId="{25D136CF-7643-4FB6-BA93-3447A7664B5C}" type="sibTrans" cxnId="{32113C00-9A12-44EE-A893-48454BDE5D2C}">
      <dgm:prSet/>
      <dgm:spPr/>
      <dgm:t>
        <a:bodyPr/>
        <a:lstStyle/>
        <a:p>
          <a:endParaRPr lang="en-US"/>
        </a:p>
      </dgm:t>
    </dgm:pt>
    <dgm:pt modelId="{889FF921-9E84-47CF-AE11-466E84A732E9}">
      <dgm:prSet/>
      <dgm:spPr/>
      <dgm:t>
        <a:bodyPr/>
        <a:lstStyle/>
        <a:p>
          <a:r>
            <a:rPr lang="en-US">
              <a:latin typeface="+mj-lt"/>
            </a:rPr>
            <a:t>MAIL </a:t>
          </a:r>
        </a:p>
      </dgm:t>
    </dgm:pt>
    <dgm:pt modelId="{931B0E46-C592-4395-AA3A-C71EBE96D7A6}" type="parTrans" cxnId="{2F77082F-C16E-4329-AE6C-EFA87B517BF2}">
      <dgm:prSet/>
      <dgm:spPr/>
      <dgm:t>
        <a:bodyPr/>
        <a:lstStyle/>
        <a:p>
          <a:endParaRPr lang="en-US"/>
        </a:p>
      </dgm:t>
    </dgm:pt>
    <dgm:pt modelId="{9F557582-349D-4BF0-BD27-F72DA5216F82}" type="sibTrans" cxnId="{2F77082F-C16E-4329-AE6C-EFA87B517BF2}">
      <dgm:prSet/>
      <dgm:spPr/>
      <dgm:t>
        <a:bodyPr/>
        <a:lstStyle/>
        <a:p>
          <a:endParaRPr lang="en-US"/>
        </a:p>
      </dgm:t>
    </dgm:pt>
    <dgm:pt modelId="{8A0D038C-AB35-434D-AD93-91A55A813DB5}">
      <dgm:prSet/>
      <dgm:spPr/>
      <dgm:t>
        <a:bodyPr/>
        <a:lstStyle/>
        <a:p>
          <a:r>
            <a:rPr lang="en-US" b="0">
              <a:latin typeface="+mj-lt"/>
            </a:rPr>
            <a:t>IN-PERSON</a:t>
          </a:r>
        </a:p>
      </dgm:t>
    </dgm:pt>
    <dgm:pt modelId="{1338DD97-78FD-4BE4-A14C-4CA12F6BC404}" type="parTrans" cxnId="{0180F5E7-DB49-437E-A792-0DA16CCC83DE}">
      <dgm:prSet/>
      <dgm:spPr/>
      <dgm:t>
        <a:bodyPr/>
        <a:lstStyle/>
        <a:p>
          <a:endParaRPr lang="en-US"/>
        </a:p>
      </dgm:t>
    </dgm:pt>
    <dgm:pt modelId="{8E862D81-0824-41A4-9A0E-3B38D15A9B6C}" type="sibTrans" cxnId="{0180F5E7-DB49-437E-A792-0DA16CCC83DE}">
      <dgm:prSet/>
      <dgm:spPr/>
      <dgm:t>
        <a:bodyPr/>
        <a:lstStyle/>
        <a:p>
          <a:endParaRPr lang="en-US"/>
        </a:p>
      </dgm:t>
    </dgm:pt>
    <dgm:pt modelId="{4CAEAB14-E869-433E-BE17-D983DE9EA8EB}" type="pres">
      <dgm:prSet presAssocID="{63B6B3B7-9ADA-4F27-9422-4B3702858AAF}" presName="outerComposite" presStyleCnt="0">
        <dgm:presLayoutVars>
          <dgm:chMax val="5"/>
          <dgm:dir/>
          <dgm:resizeHandles val="exact"/>
        </dgm:presLayoutVars>
      </dgm:prSet>
      <dgm:spPr/>
    </dgm:pt>
    <dgm:pt modelId="{2F6CC2D3-AA75-4175-80FD-37C326B56437}" type="pres">
      <dgm:prSet presAssocID="{63B6B3B7-9ADA-4F27-9422-4B3702858AAF}" presName="dummyMaxCanvas" presStyleCnt="0">
        <dgm:presLayoutVars/>
      </dgm:prSet>
      <dgm:spPr/>
    </dgm:pt>
    <dgm:pt modelId="{A57684DD-0022-4B62-95AA-7E9BEE988C8A}" type="pres">
      <dgm:prSet presAssocID="{63B6B3B7-9ADA-4F27-9422-4B3702858AAF}" presName="ThreeNodes_1" presStyleLbl="node1" presStyleIdx="0" presStyleCnt="3">
        <dgm:presLayoutVars>
          <dgm:bulletEnabled val="1"/>
        </dgm:presLayoutVars>
      </dgm:prSet>
      <dgm:spPr/>
    </dgm:pt>
    <dgm:pt modelId="{0B82E407-B80B-485D-90E0-998109F25DD9}" type="pres">
      <dgm:prSet presAssocID="{63B6B3B7-9ADA-4F27-9422-4B3702858AAF}" presName="ThreeNodes_2" presStyleLbl="node1" presStyleIdx="1" presStyleCnt="3">
        <dgm:presLayoutVars>
          <dgm:bulletEnabled val="1"/>
        </dgm:presLayoutVars>
      </dgm:prSet>
      <dgm:spPr/>
    </dgm:pt>
    <dgm:pt modelId="{B8E84A87-7352-4E56-A9E3-1B923C12E909}" type="pres">
      <dgm:prSet presAssocID="{63B6B3B7-9ADA-4F27-9422-4B3702858AAF}" presName="ThreeNodes_3" presStyleLbl="node1" presStyleIdx="2" presStyleCnt="3">
        <dgm:presLayoutVars>
          <dgm:bulletEnabled val="1"/>
        </dgm:presLayoutVars>
      </dgm:prSet>
      <dgm:spPr/>
    </dgm:pt>
    <dgm:pt modelId="{6903538E-CD95-4D37-8BBA-AA7B508D5095}" type="pres">
      <dgm:prSet presAssocID="{63B6B3B7-9ADA-4F27-9422-4B3702858AAF}" presName="ThreeConn_1-2" presStyleLbl="fgAccFollowNode1" presStyleIdx="0" presStyleCnt="2">
        <dgm:presLayoutVars>
          <dgm:bulletEnabled val="1"/>
        </dgm:presLayoutVars>
      </dgm:prSet>
      <dgm:spPr/>
    </dgm:pt>
    <dgm:pt modelId="{F52D19A6-7E92-4ECA-95ED-0929DF32DF97}" type="pres">
      <dgm:prSet presAssocID="{63B6B3B7-9ADA-4F27-9422-4B3702858AAF}" presName="ThreeConn_2-3" presStyleLbl="fgAccFollowNode1" presStyleIdx="1" presStyleCnt="2">
        <dgm:presLayoutVars>
          <dgm:bulletEnabled val="1"/>
        </dgm:presLayoutVars>
      </dgm:prSet>
      <dgm:spPr/>
    </dgm:pt>
    <dgm:pt modelId="{90180E6F-5CB3-4121-9405-98ACE23CCD8D}" type="pres">
      <dgm:prSet presAssocID="{63B6B3B7-9ADA-4F27-9422-4B3702858AAF}" presName="ThreeNodes_1_text" presStyleLbl="node1" presStyleIdx="2" presStyleCnt="3">
        <dgm:presLayoutVars>
          <dgm:bulletEnabled val="1"/>
        </dgm:presLayoutVars>
      </dgm:prSet>
      <dgm:spPr/>
    </dgm:pt>
    <dgm:pt modelId="{B0B39836-9D72-4EA1-AC70-9D18208E47DD}" type="pres">
      <dgm:prSet presAssocID="{63B6B3B7-9ADA-4F27-9422-4B3702858AAF}" presName="ThreeNodes_2_text" presStyleLbl="node1" presStyleIdx="2" presStyleCnt="3">
        <dgm:presLayoutVars>
          <dgm:bulletEnabled val="1"/>
        </dgm:presLayoutVars>
      </dgm:prSet>
      <dgm:spPr/>
    </dgm:pt>
    <dgm:pt modelId="{4D931FDD-C606-42E0-8AAE-A4AE7C345932}" type="pres">
      <dgm:prSet presAssocID="{63B6B3B7-9ADA-4F27-9422-4B3702858AAF}" presName="ThreeNodes_3_text" presStyleLbl="node1" presStyleIdx="2" presStyleCnt="3">
        <dgm:presLayoutVars>
          <dgm:bulletEnabled val="1"/>
        </dgm:presLayoutVars>
      </dgm:prSet>
      <dgm:spPr/>
    </dgm:pt>
  </dgm:ptLst>
  <dgm:cxnLst>
    <dgm:cxn modelId="{32113C00-9A12-44EE-A893-48454BDE5D2C}" srcId="{63B6B3B7-9ADA-4F27-9422-4B3702858AAF}" destId="{C92B9F53-5C3B-481E-B505-9DC900129C69}" srcOrd="0" destOrd="0" parTransId="{FD021252-58B5-4AD5-86F4-61B441B5535A}" sibTransId="{25D136CF-7643-4FB6-BA93-3447A7664B5C}"/>
    <dgm:cxn modelId="{EA904B22-887A-4BC0-A728-8907B52FE959}" type="presOf" srcId="{889FF921-9E84-47CF-AE11-466E84A732E9}" destId="{B0B39836-9D72-4EA1-AC70-9D18208E47DD}" srcOrd="1" destOrd="0" presId="urn:microsoft.com/office/officeart/2005/8/layout/vProcess5"/>
    <dgm:cxn modelId="{F8C8532E-E75A-42AC-9C8F-0BAD98B6ECF4}" type="presOf" srcId="{63B6B3B7-9ADA-4F27-9422-4B3702858AAF}" destId="{4CAEAB14-E869-433E-BE17-D983DE9EA8EB}" srcOrd="0" destOrd="0" presId="urn:microsoft.com/office/officeart/2005/8/layout/vProcess5"/>
    <dgm:cxn modelId="{2F77082F-C16E-4329-AE6C-EFA87B517BF2}" srcId="{63B6B3B7-9ADA-4F27-9422-4B3702858AAF}" destId="{889FF921-9E84-47CF-AE11-466E84A732E9}" srcOrd="1" destOrd="0" parTransId="{931B0E46-C592-4395-AA3A-C71EBE96D7A6}" sibTransId="{9F557582-349D-4BF0-BD27-F72DA5216F82}"/>
    <dgm:cxn modelId="{1D79E03B-12D8-4B6F-984E-8581934E5B23}" type="presOf" srcId="{8A0D038C-AB35-434D-AD93-91A55A813DB5}" destId="{4D931FDD-C606-42E0-8AAE-A4AE7C345932}" srcOrd="1" destOrd="0" presId="urn:microsoft.com/office/officeart/2005/8/layout/vProcess5"/>
    <dgm:cxn modelId="{D1818244-BA02-4485-9B69-E33938700954}" type="presOf" srcId="{9F557582-349D-4BF0-BD27-F72DA5216F82}" destId="{F52D19A6-7E92-4ECA-95ED-0929DF32DF97}" srcOrd="0" destOrd="0" presId="urn:microsoft.com/office/officeart/2005/8/layout/vProcess5"/>
    <dgm:cxn modelId="{C7C5E66E-D21C-4A2F-A55F-35BA40676E0B}" type="presOf" srcId="{889FF921-9E84-47CF-AE11-466E84A732E9}" destId="{0B82E407-B80B-485D-90E0-998109F25DD9}" srcOrd="0" destOrd="0" presId="urn:microsoft.com/office/officeart/2005/8/layout/vProcess5"/>
    <dgm:cxn modelId="{B737E97F-693D-4E83-A017-8DD576500BF0}" type="presOf" srcId="{25D136CF-7643-4FB6-BA93-3447A7664B5C}" destId="{6903538E-CD95-4D37-8BBA-AA7B508D5095}" srcOrd="0" destOrd="0" presId="urn:microsoft.com/office/officeart/2005/8/layout/vProcess5"/>
    <dgm:cxn modelId="{F57045AE-9FEB-4CD2-AE4D-3734CCB7105C}" type="presOf" srcId="{C92B9F53-5C3B-481E-B505-9DC900129C69}" destId="{A57684DD-0022-4B62-95AA-7E9BEE988C8A}" srcOrd="0" destOrd="0" presId="urn:microsoft.com/office/officeart/2005/8/layout/vProcess5"/>
    <dgm:cxn modelId="{A9E7E6AE-2B8A-4F8C-BA22-763F4E95EBB1}" type="presOf" srcId="{8A0D038C-AB35-434D-AD93-91A55A813DB5}" destId="{B8E84A87-7352-4E56-A9E3-1B923C12E909}" srcOrd="0" destOrd="0" presId="urn:microsoft.com/office/officeart/2005/8/layout/vProcess5"/>
    <dgm:cxn modelId="{0180F5E7-DB49-437E-A792-0DA16CCC83DE}" srcId="{63B6B3B7-9ADA-4F27-9422-4B3702858AAF}" destId="{8A0D038C-AB35-434D-AD93-91A55A813DB5}" srcOrd="2" destOrd="0" parTransId="{1338DD97-78FD-4BE4-A14C-4CA12F6BC404}" sibTransId="{8E862D81-0824-41A4-9A0E-3B38D15A9B6C}"/>
    <dgm:cxn modelId="{11FE2AF6-AC0C-4B86-BE19-2EFE149B0359}" type="presOf" srcId="{C92B9F53-5C3B-481E-B505-9DC900129C69}" destId="{90180E6F-5CB3-4121-9405-98ACE23CCD8D}" srcOrd="1" destOrd="0" presId="urn:microsoft.com/office/officeart/2005/8/layout/vProcess5"/>
    <dgm:cxn modelId="{B36BFA66-24E2-4B02-8EBE-AE67598521A2}" type="presParOf" srcId="{4CAEAB14-E869-433E-BE17-D983DE9EA8EB}" destId="{2F6CC2D3-AA75-4175-80FD-37C326B56437}" srcOrd="0" destOrd="0" presId="urn:microsoft.com/office/officeart/2005/8/layout/vProcess5"/>
    <dgm:cxn modelId="{9764E156-E720-4FE4-9E7D-2812589D539F}" type="presParOf" srcId="{4CAEAB14-E869-433E-BE17-D983DE9EA8EB}" destId="{A57684DD-0022-4B62-95AA-7E9BEE988C8A}" srcOrd="1" destOrd="0" presId="urn:microsoft.com/office/officeart/2005/8/layout/vProcess5"/>
    <dgm:cxn modelId="{740BAF35-FD21-484E-A0F4-9C4BA6977BCA}" type="presParOf" srcId="{4CAEAB14-E869-433E-BE17-D983DE9EA8EB}" destId="{0B82E407-B80B-485D-90E0-998109F25DD9}" srcOrd="2" destOrd="0" presId="urn:microsoft.com/office/officeart/2005/8/layout/vProcess5"/>
    <dgm:cxn modelId="{C912D053-E3B8-4576-9713-9ADDDA4A34A7}" type="presParOf" srcId="{4CAEAB14-E869-433E-BE17-D983DE9EA8EB}" destId="{B8E84A87-7352-4E56-A9E3-1B923C12E909}" srcOrd="3" destOrd="0" presId="urn:microsoft.com/office/officeart/2005/8/layout/vProcess5"/>
    <dgm:cxn modelId="{B2A96EB0-7758-458F-9C6F-6A8DAC83CEA5}" type="presParOf" srcId="{4CAEAB14-E869-433E-BE17-D983DE9EA8EB}" destId="{6903538E-CD95-4D37-8BBA-AA7B508D5095}" srcOrd="4" destOrd="0" presId="urn:microsoft.com/office/officeart/2005/8/layout/vProcess5"/>
    <dgm:cxn modelId="{83098664-DC13-4302-A25E-6B89A74A99BB}" type="presParOf" srcId="{4CAEAB14-E869-433E-BE17-D983DE9EA8EB}" destId="{F52D19A6-7E92-4ECA-95ED-0929DF32DF97}" srcOrd="5" destOrd="0" presId="urn:microsoft.com/office/officeart/2005/8/layout/vProcess5"/>
    <dgm:cxn modelId="{6739DE6D-3B18-4439-AA24-D3830AA8F55A}" type="presParOf" srcId="{4CAEAB14-E869-433E-BE17-D983DE9EA8EB}" destId="{90180E6F-5CB3-4121-9405-98ACE23CCD8D}" srcOrd="6" destOrd="0" presId="urn:microsoft.com/office/officeart/2005/8/layout/vProcess5"/>
    <dgm:cxn modelId="{8171FF63-017B-42A6-90B9-4011ECFF9ACB}" type="presParOf" srcId="{4CAEAB14-E869-433E-BE17-D983DE9EA8EB}" destId="{B0B39836-9D72-4EA1-AC70-9D18208E47DD}" srcOrd="7" destOrd="0" presId="urn:microsoft.com/office/officeart/2005/8/layout/vProcess5"/>
    <dgm:cxn modelId="{9DD2763D-FCC6-41D1-896F-3EAF6922B567}" type="presParOf" srcId="{4CAEAB14-E869-433E-BE17-D983DE9EA8EB}" destId="{4D931FDD-C606-42E0-8AAE-A4AE7C34593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7E82C-1CED-4450-B96B-DA7D23EFF73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B0859F-0ED0-47FE-AEB8-F2921C46E678}">
      <dgm:prSet/>
      <dgm:spPr/>
      <dgm:t>
        <a:bodyPr/>
        <a:lstStyle/>
        <a:p>
          <a:r>
            <a:rPr lang="en-US" b="1"/>
            <a:t>On-Line:</a:t>
          </a:r>
          <a:endParaRPr lang="en-US"/>
        </a:p>
      </dgm:t>
    </dgm:pt>
    <dgm:pt modelId="{26553322-D4F9-47FC-A426-D7EC56925220}" type="parTrans" cxnId="{F8DA7873-D56C-4D06-97D5-DE483E41E74F}">
      <dgm:prSet/>
      <dgm:spPr/>
      <dgm:t>
        <a:bodyPr/>
        <a:lstStyle/>
        <a:p>
          <a:endParaRPr lang="en-US"/>
        </a:p>
      </dgm:t>
    </dgm:pt>
    <dgm:pt modelId="{1280A581-D3F2-451E-A7AE-5890F0FDE64E}" type="sibTrans" cxnId="{F8DA7873-D56C-4D06-97D5-DE483E41E74F}">
      <dgm:prSet/>
      <dgm:spPr/>
      <dgm:t>
        <a:bodyPr/>
        <a:lstStyle/>
        <a:p>
          <a:endParaRPr lang="en-US"/>
        </a:p>
      </dgm:t>
    </dgm:pt>
    <dgm:pt modelId="{9F4E9DF8-382F-4AB8-9907-735092A59012}">
      <dgm:prSet/>
      <dgm:spPr/>
      <dgm:t>
        <a:bodyPr/>
        <a:lstStyle/>
        <a:p>
          <a:r>
            <a:rPr lang="en-US"/>
            <a:t>Online Appeals may be submitted at </a:t>
          </a:r>
          <a:r>
            <a:rPr lang="en-US">
              <a:hlinkClick xmlns:r="http://schemas.openxmlformats.org/officeDocument/2006/relationships" r:id="rId1"/>
            </a:rPr>
            <a:t>www.detroitmi.gov/HOPE</a:t>
          </a:r>
          <a:endParaRPr lang="en-US"/>
        </a:p>
      </dgm:t>
    </dgm:pt>
    <dgm:pt modelId="{E984F058-F335-4A30-9F8A-DE4188FAFEDB}" type="parTrans" cxnId="{1BFBC9D3-725E-4E8A-8609-0C48FD74ECEB}">
      <dgm:prSet/>
      <dgm:spPr/>
      <dgm:t>
        <a:bodyPr/>
        <a:lstStyle/>
        <a:p>
          <a:endParaRPr lang="en-US"/>
        </a:p>
      </dgm:t>
    </dgm:pt>
    <dgm:pt modelId="{E65EB479-2BFC-4A58-B5B2-A15AB3EF9B93}" type="sibTrans" cxnId="{1BFBC9D3-725E-4E8A-8609-0C48FD74ECEB}">
      <dgm:prSet/>
      <dgm:spPr/>
      <dgm:t>
        <a:bodyPr/>
        <a:lstStyle/>
        <a:p>
          <a:endParaRPr lang="en-US"/>
        </a:p>
      </dgm:t>
    </dgm:pt>
    <dgm:pt modelId="{49D65D1F-270D-41C9-BDF6-342C2B14E5E3}">
      <dgm:prSet/>
      <dgm:spPr/>
      <dgm:t>
        <a:bodyPr/>
        <a:lstStyle/>
        <a:p>
          <a:r>
            <a:rPr lang="en-US" b="1"/>
            <a:t>In-Person Visit:</a:t>
          </a:r>
          <a:endParaRPr lang="en-US"/>
        </a:p>
      </dgm:t>
    </dgm:pt>
    <dgm:pt modelId="{5F0A6D48-AD87-451F-B9F8-974E753688A9}" type="parTrans" cxnId="{186A96E1-FD77-4D33-A525-14CFD1BE0D1B}">
      <dgm:prSet/>
      <dgm:spPr/>
      <dgm:t>
        <a:bodyPr/>
        <a:lstStyle/>
        <a:p>
          <a:endParaRPr lang="en-US"/>
        </a:p>
      </dgm:t>
    </dgm:pt>
    <dgm:pt modelId="{BC756342-D38A-4826-A837-A8EAE8314260}" type="sibTrans" cxnId="{186A96E1-FD77-4D33-A525-14CFD1BE0D1B}">
      <dgm:prSet/>
      <dgm:spPr/>
      <dgm:t>
        <a:bodyPr/>
        <a:lstStyle/>
        <a:p>
          <a:endParaRPr lang="en-US"/>
        </a:p>
      </dgm:t>
    </dgm:pt>
    <dgm:pt modelId="{9D5739F5-454E-4054-AF45-6CA68A4C0FD7}">
      <dgm:prSet/>
      <dgm:spPr/>
      <dgm:t>
        <a:bodyPr/>
        <a:lstStyle/>
        <a:p>
          <a:r>
            <a:rPr lang="en-US"/>
            <a:t>Coleman A. Young Municipal Center, </a:t>
          </a:r>
        </a:p>
      </dgm:t>
    </dgm:pt>
    <dgm:pt modelId="{48769090-03A3-4565-B78C-79474212199B}" type="parTrans" cxnId="{3BF3FCA0-65FA-4E71-82CC-4EFDF20D76D0}">
      <dgm:prSet/>
      <dgm:spPr/>
      <dgm:t>
        <a:bodyPr/>
        <a:lstStyle/>
        <a:p>
          <a:endParaRPr lang="en-US"/>
        </a:p>
      </dgm:t>
    </dgm:pt>
    <dgm:pt modelId="{FD8895D9-4FDB-4A04-87B2-67957143A7BA}" type="sibTrans" cxnId="{3BF3FCA0-65FA-4E71-82CC-4EFDF20D76D0}">
      <dgm:prSet/>
      <dgm:spPr/>
      <dgm:t>
        <a:bodyPr/>
        <a:lstStyle/>
        <a:p>
          <a:endParaRPr lang="en-US"/>
        </a:p>
      </dgm:t>
    </dgm:pt>
    <dgm:pt modelId="{9AAB571A-6B07-45D6-89A2-86BA7D17997F}">
      <dgm:prSet/>
      <dgm:spPr/>
      <dgm:t>
        <a:bodyPr/>
        <a:lstStyle/>
        <a:p>
          <a:r>
            <a:rPr lang="fr-FR"/>
            <a:t>2 Woodward Avenue, Suite 130 </a:t>
          </a:r>
          <a:endParaRPr lang="en-US"/>
        </a:p>
      </dgm:t>
    </dgm:pt>
    <dgm:pt modelId="{8CDAB348-DC92-42B1-B730-1B876AA053D6}" type="parTrans" cxnId="{6CE78325-F804-4F34-AD3A-556DE457AD75}">
      <dgm:prSet/>
      <dgm:spPr/>
      <dgm:t>
        <a:bodyPr/>
        <a:lstStyle/>
        <a:p>
          <a:endParaRPr lang="en-US"/>
        </a:p>
      </dgm:t>
    </dgm:pt>
    <dgm:pt modelId="{D248BAA9-4CE9-4395-86E3-9239F3437370}" type="sibTrans" cxnId="{6CE78325-F804-4F34-AD3A-556DE457AD75}">
      <dgm:prSet/>
      <dgm:spPr/>
      <dgm:t>
        <a:bodyPr/>
        <a:lstStyle/>
        <a:p>
          <a:endParaRPr lang="en-US"/>
        </a:p>
      </dgm:t>
    </dgm:pt>
    <dgm:pt modelId="{BBEF5DA9-272C-435A-9CF0-40B30EA41163}">
      <dgm:prSet/>
      <dgm:spPr/>
      <dgm:t>
        <a:bodyPr/>
        <a:lstStyle/>
        <a:p>
          <a:r>
            <a:rPr lang="fr-FR"/>
            <a:t>Detroit, Michigan  48226</a:t>
          </a:r>
          <a:endParaRPr lang="en-US"/>
        </a:p>
      </dgm:t>
    </dgm:pt>
    <dgm:pt modelId="{34196B29-9216-4642-BB09-D136C600A593}" type="parTrans" cxnId="{5C9BD6BB-08FA-47D3-9CC9-17C96573BAD0}">
      <dgm:prSet/>
      <dgm:spPr/>
      <dgm:t>
        <a:bodyPr/>
        <a:lstStyle/>
        <a:p>
          <a:endParaRPr lang="en-US"/>
        </a:p>
      </dgm:t>
    </dgm:pt>
    <dgm:pt modelId="{54613E22-DB65-4DA1-8508-66C79CA80B4F}" type="sibTrans" cxnId="{5C9BD6BB-08FA-47D3-9CC9-17C96573BAD0}">
      <dgm:prSet/>
      <dgm:spPr/>
      <dgm:t>
        <a:bodyPr/>
        <a:lstStyle/>
        <a:p>
          <a:endParaRPr lang="en-US"/>
        </a:p>
      </dgm:t>
    </dgm:pt>
    <dgm:pt modelId="{EBA2CE66-410A-48A3-9310-3FE86D9955C0}">
      <dgm:prSet/>
      <dgm:spPr/>
      <dgm:t>
        <a:bodyPr/>
        <a:lstStyle/>
        <a:p>
          <a:r>
            <a:rPr lang="en-US" b="1"/>
            <a:t>Mail:</a:t>
          </a:r>
          <a:endParaRPr lang="en-US"/>
        </a:p>
      </dgm:t>
    </dgm:pt>
    <dgm:pt modelId="{9CFCC522-F6B3-49FC-A14A-66B27A6182ED}" type="parTrans" cxnId="{48C81AE6-D994-4C38-AC15-761CE35E20BA}">
      <dgm:prSet/>
      <dgm:spPr/>
      <dgm:t>
        <a:bodyPr/>
        <a:lstStyle/>
        <a:p>
          <a:endParaRPr lang="en-US"/>
        </a:p>
      </dgm:t>
    </dgm:pt>
    <dgm:pt modelId="{CFE74E8F-740B-495F-9772-78D6C24433B0}" type="sibTrans" cxnId="{48C81AE6-D994-4C38-AC15-761CE35E20BA}">
      <dgm:prSet/>
      <dgm:spPr/>
      <dgm:t>
        <a:bodyPr/>
        <a:lstStyle/>
        <a:p>
          <a:endParaRPr lang="en-US"/>
        </a:p>
      </dgm:t>
    </dgm:pt>
    <dgm:pt modelId="{517AD787-C571-4707-B470-C8D62B29C9BB}">
      <dgm:prSet/>
      <dgm:spPr/>
      <dgm:t>
        <a:bodyPr/>
        <a:lstStyle/>
        <a:p>
          <a:r>
            <a:rPr lang="en-US" b="0" i="0" baseline="0"/>
            <a:t>Atten: Board of Review</a:t>
          </a:r>
          <a:endParaRPr lang="en-US"/>
        </a:p>
      </dgm:t>
    </dgm:pt>
    <dgm:pt modelId="{3FE019C4-A701-4938-971A-2632762D9E27}" type="parTrans" cxnId="{253329C3-D6E5-4896-8D30-36819629C957}">
      <dgm:prSet/>
      <dgm:spPr/>
      <dgm:t>
        <a:bodyPr/>
        <a:lstStyle/>
        <a:p>
          <a:endParaRPr lang="en-US"/>
        </a:p>
      </dgm:t>
    </dgm:pt>
    <dgm:pt modelId="{2C8FCF86-EE4F-4C2D-A94B-583665A5EEFF}" type="sibTrans" cxnId="{253329C3-D6E5-4896-8D30-36819629C957}">
      <dgm:prSet/>
      <dgm:spPr/>
      <dgm:t>
        <a:bodyPr/>
        <a:lstStyle/>
        <a:p>
          <a:endParaRPr lang="en-US"/>
        </a:p>
      </dgm:t>
    </dgm:pt>
    <dgm:pt modelId="{4929348E-FB13-450D-BEB8-B4C460D57701}">
      <dgm:prSet/>
      <dgm:spPr/>
      <dgm:t>
        <a:bodyPr/>
        <a:lstStyle/>
        <a:p>
          <a:r>
            <a:rPr lang="en-US" b="0" i="0" baseline="0"/>
            <a:t>Coleman A. Young Municipal Center, </a:t>
          </a:r>
          <a:endParaRPr lang="en-US"/>
        </a:p>
      </dgm:t>
    </dgm:pt>
    <dgm:pt modelId="{92C75092-33BD-441B-BE55-9FF5F14B8D64}" type="parTrans" cxnId="{3630022E-2ADA-4ED6-B6E2-670A7CC1A1A4}">
      <dgm:prSet/>
      <dgm:spPr/>
      <dgm:t>
        <a:bodyPr/>
        <a:lstStyle/>
        <a:p>
          <a:endParaRPr lang="en-US"/>
        </a:p>
      </dgm:t>
    </dgm:pt>
    <dgm:pt modelId="{9FB6B48C-28BF-4FD8-AAD4-E6995DFE3F0D}" type="sibTrans" cxnId="{3630022E-2ADA-4ED6-B6E2-670A7CC1A1A4}">
      <dgm:prSet/>
      <dgm:spPr/>
      <dgm:t>
        <a:bodyPr/>
        <a:lstStyle/>
        <a:p>
          <a:endParaRPr lang="en-US"/>
        </a:p>
      </dgm:t>
    </dgm:pt>
    <dgm:pt modelId="{773E5629-63C3-4576-8D90-41C4A66B012A}">
      <dgm:prSet/>
      <dgm:spPr/>
      <dgm:t>
        <a:bodyPr/>
        <a:lstStyle/>
        <a:p>
          <a:r>
            <a:rPr lang="fr-FR" b="0" i="0" baseline="0"/>
            <a:t>2 Woodward Avenue, Suite 804 </a:t>
          </a:r>
          <a:endParaRPr lang="en-US"/>
        </a:p>
      </dgm:t>
    </dgm:pt>
    <dgm:pt modelId="{40250D82-A218-4F7A-B385-A06E8D5B5027}" type="parTrans" cxnId="{DC4EB0D8-8C21-48C0-80D1-03642F5B4538}">
      <dgm:prSet/>
      <dgm:spPr/>
      <dgm:t>
        <a:bodyPr/>
        <a:lstStyle/>
        <a:p>
          <a:endParaRPr lang="en-US"/>
        </a:p>
      </dgm:t>
    </dgm:pt>
    <dgm:pt modelId="{11F5B3B1-6063-4B73-87F7-4B7EEA4014C4}" type="sibTrans" cxnId="{DC4EB0D8-8C21-48C0-80D1-03642F5B4538}">
      <dgm:prSet/>
      <dgm:spPr/>
      <dgm:t>
        <a:bodyPr/>
        <a:lstStyle/>
        <a:p>
          <a:endParaRPr lang="en-US"/>
        </a:p>
      </dgm:t>
    </dgm:pt>
    <dgm:pt modelId="{B82D4B14-9F6D-412B-843B-FCB9A91863FA}">
      <dgm:prSet/>
      <dgm:spPr/>
      <dgm:t>
        <a:bodyPr/>
        <a:lstStyle/>
        <a:p>
          <a:r>
            <a:rPr lang="fr-FR" b="0" i="0" baseline="0"/>
            <a:t>Detroit, Michigan  48226</a:t>
          </a:r>
          <a:endParaRPr lang="en-US"/>
        </a:p>
      </dgm:t>
    </dgm:pt>
    <dgm:pt modelId="{F188B474-EDB0-453D-A320-B141DFCC23BE}" type="parTrans" cxnId="{39446BD2-A563-4D5D-9071-7429FC6C57E2}">
      <dgm:prSet/>
      <dgm:spPr/>
      <dgm:t>
        <a:bodyPr/>
        <a:lstStyle/>
        <a:p>
          <a:endParaRPr lang="en-US"/>
        </a:p>
      </dgm:t>
    </dgm:pt>
    <dgm:pt modelId="{3F73A993-890F-48DD-8545-205FD19C23DA}" type="sibTrans" cxnId="{39446BD2-A563-4D5D-9071-7429FC6C57E2}">
      <dgm:prSet/>
      <dgm:spPr/>
      <dgm:t>
        <a:bodyPr/>
        <a:lstStyle/>
        <a:p>
          <a:endParaRPr lang="en-US"/>
        </a:p>
      </dgm:t>
    </dgm:pt>
    <dgm:pt modelId="{66837368-5F35-4F51-BAC7-3139D1B5522B}" type="pres">
      <dgm:prSet presAssocID="{3047E82C-1CED-4450-B96B-DA7D23EFF739}" presName="root" presStyleCnt="0">
        <dgm:presLayoutVars>
          <dgm:dir/>
          <dgm:resizeHandles val="exact"/>
        </dgm:presLayoutVars>
      </dgm:prSet>
      <dgm:spPr/>
    </dgm:pt>
    <dgm:pt modelId="{6E6D7275-DAA8-4C59-8B1A-A2E8ADD6142A}" type="pres">
      <dgm:prSet presAssocID="{55B0859F-0ED0-47FE-AEB8-F2921C46E678}" presName="compNode" presStyleCnt="0"/>
      <dgm:spPr/>
    </dgm:pt>
    <dgm:pt modelId="{0DAE9428-13FD-45D4-A90A-F133D829C7DE}" type="pres">
      <dgm:prSet presAssocID="{55B0859F-0ED0-47FE-AEB8-F2921C46E678}" presName="bgRect" presStyleLbl="bgShp" presStyleIdx="0" presStyleCnt="7"/>
      <dgm:spPr/>
    </dgm:pt>
    <dgm:pt modelId="{AB07CC6E-55EA-4F24-9438-C19D4FEB38E0}" type="pres">
      <dgm:prSet presAssocID="{55B0859F-0ED0-47FE-AEB8-F2921C46E678}"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uble"/>
        </a:ext>
      </dgm:extLst>
    </dgm:pt>
    <dgm:pt modelId="{B926EE11-FF55-402E-A761-5E0C4F3F566F}" type="pres">
      <dgm:prSet presAssocID="{55B0859F-0ED0-47FE-AEB8-F2921C46E678}" presName="spaceRect" presStyleCnt="0"/>
      <dgm:spPr/>
    </dgm:pt>
    <dgm:pt modelId="{08E76C34-E13D-4780-AF6E-8150D440B735}" type="pres">
      <dgm:prSet presAssocID="{55B0859F-0ED0-47FE-AEB8-F2921C46E678}" presName="parTx" presStyleLbl="revTx" presStyleIdx="0" presStyleCnt="9">
        <dgm:presLayoutVars>
          <dgm:chMax val="0"/>
          <dgm:chPref val="0"/>
        </dgm:presLayoutVars>
      </dgm:prSet>
      <dgm:spPr/>
    </dgm:pt>
    <dgm:pt modelId="{C70E3241-BA95-4855-B6C4-C82FD1596858}" type="pres">
      <dgm:prSet presAssocID="{1280A581-D3F2-451E-A7AE-5890F0FDE64E}" presName="sibTrans" presStyleCnt="0"/>
      <dgm:spPr/>
    </dgm:pt>
    <dgm:pt modelId="{B90E51D4-4F1D-4BCB-A151-95877A423331}" type="pres">
      <dgm:prSet presAssocID="{9F4E9DF8-382F-4AB8-9907-735092A59012}" presName="compNode" presStyleCnt="0"/>
      <dgm:spPr/>
    </dgm:pt>
    <dgm:pt modelId="{5E497F00-D0A3-4E8B-A76D-F98348AEB300}" type="pres">
      <dgm:prSet presAssocID="{9F4E9DF8-382F-4AB8-9907-735092A59012}" presName="bgRect" presStyleLbl="bgShp" presStyleIdx="1" presStyleCnt="7"/>
      <dgm:spPr/>
    </dgm:pt>
    <dgm:pt modelId="{BA566760-1163-4AB5-A0A2-E1FB36FA11A7}" type="pres">
      <dgm:prSet presAssocID="{9F4E9DF8-382F-4AB8-9907-735092A59012}"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84B6136B-BF69-4618-A050-8EAF0EB00FE9}" type="pres">
      <dgm:prSet presAssocID="{9F4E9DF8-382F-4AB8-9907-735092A59012}" presName="spaceRect" presStyleCnt="0"/>
      <dgm:spPr/>
    </dgm:pt>
    <dgm:pt modelId="{8338D858-3B29-402A-BF6E-05CAB2CF824B}" type="pres">
      <dgm:prSet presAssocID="{9F4E9DF8-382F-4AB8-9907-735092A59012}" presName="parTx" presStyleLbl="revTx" presStyleIdx="1" presStyleCnt="9">
        <dgm:presLayoutVars>
          <dgm:chMax val="0"/>
          <dgm:chPref val="0"/>
        </dgm:presLayoutVars>
      </dgm:prSet>
      <dgm:spPr/>
    </dgm:pt>
    <dgm:pt modelId="{7F09F905-49EF-4C7C-86A0-1EE9AE19D36F}" type="pres">
      <dgm:prSet presAssocID="{E65EB479-2BFC-4A58-B5B2-A15AB3EF9B93}" presName="sibTrans" presStyleCnt="0"/>
      <dgm:spPr/>
    </dgm:pt>
    <dgm:pt modelId="{B5D48C8F-C71C-4469-A751-17B12878838C}" type="pres">
      <dgm:prSet presAssocID="{49D65D1F-270D-41C9-BDF6-342C2B14E5E3}" presName="compNode" presStyleCnt="0"/>
      <dgm:spPr/>
    </dgm:pt>
    <dgm:pt modelId="{AE3EB990-A7EB-4C35-B6B0-B8AAF4C64636}" type="pres">
      <dgm:prSet presAssocID="{49D65D1F-270D-41C9-BDF6-342C2B14E5E3}" presName="bgRect" presStyleLbl="bgShp" presStyleIdx="2" presStyleCnt="7"/>
      <dgm:spPr/>
    </dgm:pt>
    <dgm:pt modelId="{02CFE732-EAD6-4656-ABF0-F4CA0256B32F}" type="pres">
      <dgm:prSet presAssocID="{49D65D1F-270D-41C9-BDF6-342C2B14E5E3}"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uburban scene"/>
        </a:ext>
      </dgm:extLst>
    </dgm:pt>
    <dgm:pt modelId="{F85F94B7-D328-4A54-8C5E-F8BF261AD9A5}" type="pres">
      <dgm:prSet presAssocID="{49D65D1F-270D-41C9-BDF6-342C2B14E5E3}" presName="spaceRect" presStyleCnt="0"/>
      <dgm:spPr/>
    </dgm:pt>
    <dgm:pt modelId="{0230C36B-15E3-474D-81D1-AF04C6073291}" type="pres">
      <dgm:prSet presAssocID="{49D65D1F-270D-41C9-BDF6-342C2B14E5E3}" presName="parTx" presStyleLbl="revTx" presStyleIdx="2" presStyleCnt="9">
        <dgm:presLayoutVars>
          <dgm:chMax val="0"/>
          <dgm:chPref val="0"/>
        </dgm:presLayoutVars>
      </dgm:prSet>
      <dgm:spPr/>
    </dgm:pt>
    <dgm:pt modelId="{44149BE4-155A-4AE9-B1DF-7775052CC082}" type="pres">
      <dgm:prSet presAssocID="{49D65D1F-270D-41C9-BDF6-342C2B14E5E3}" presName="desTx" presStyleLbl="revTx" presStyleIdx="3" presStyleCnt="9">
        <dgm:presLayoutVars/>
      </dgm:prSet>
      <dgm:spPr/>
    </dgm:pt>
    <dgm:pt modelId="{7C2A3B85-1FF5-4A4C-9B1A-5AB1B800442D}" type="pres">
      <dgm:prSet presAssocID="{BC756342-D38A-4826-A837-A8EAE8314260}" presName="sibTrans" presStyleCnt="0"/>
      <dgm:spPr/>
    </dgm:pt>
    <dgm:pt modelId="{FE3922D2-9690-4ED4-948E-B9451B66A82C}" type="pres">
      <dgm:prSet presAssocID="{EBA2CE66-410A-48A3-9310-3FE86D9955C0}" presName="compNode" presStyleCnt="0"/>
      <dgm:spPr/>
    </dgm:pt>
    <dgm:pt modelId="{5905D0F6-5CFA-43A0-8163-BED4966A1DF1}" type="pres">
      <dgm:prSet presAssocID="{EBA2CE66-410A-48A3-9310-3FE86D9955C0}" presName="bgRect" presStyleLbl="bgShp" presStyleIdx="3" presStyleCnt="7"/>
      <dgm:spPr/>
    </dgm:pt>
    <dgm:pt modelId="{1E301260-8C90-47CB-88C1-03279FC7D089}" type="pres">
      <dgm:prSet presAssocID="{EBA2CE66-410A-48A3-9310-3FE86D9955C0}"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ity"/>
        </a:ext>
      </dgm:extLst>
    </dgm:pt>
    <dgm:pt modelId="{5199C9B6-0827-42A6-8D96-EDE735EC7838}" type="pres">
      <dgm:prSet presAssocID="{EBA2CE66-410A-48A3-9310-3FE86D9955C0}" presName="spaceRect" presStyleCnt="0"/>
      <dgm:spPr/>
    </dgm:pt>
    <dgm:pt modelId="{D5198B95-32B4-409D-A908-812062C6A978}" type="pres">
      <dgm:prSet presAssocID="{EBA2CE66-410A-48A3-9310-3FE86D9955C0}" presName="parTx" presStyleLbl="revTx" presStyleIdx="4" presStyleCnt="9">
        <dgm:presLayoutVars>
          <dgm:chMax val="0"/>
          <dgm:chPref val="0"/>
        </dgm:presLayoutVars>
      </dgm:prSet>
      <dgm:spPr/>
    </dgm:pt>
    <dgm:pt modelId="{D2CA7AD1-AD21-4819-9EF7-091051EA42E9}" type="pres">
      <dgm:prSet presAssocID="{EBA2CE66-410A-48A3-9310-3FE86D9955C0}" presName="desTx" presStyleLbl="revTx" presStyleIdx="5" presStyleCnt="9">
        <dgm:presLayoutVars/>
      </dgm:prSet>
      <dgm:spPr/>
    </dgm:pt>
    <dgm:pt modelId="{1B640EF7-7036-4F68-8513-A3BA4C0A8D56}" type="pres">
      <dgm:prSet presAssocID="{CFE74E8F-740B-495F-9772-78D6C24433B0}" presName="sibTrans" presStyleCnt="0"/>
      <dgm:spPr/>
    </dgm:pt>
    <dgm:pt modelId="{40BB9C3C-977C-4A97-AC6D-8C3595AE2684}" type="pres">
      <dgm:prSet presAssocID="{4929348E-FB13-450D-BEB8-B4C460D57701}" presName="compNode" presStyleCnt="0"/>
      <dgm:spPr/>
    </dgm:pt>
    <dgm:pt modelId="{00BDE231-233B-4C41-ADF2-13B1F6D7F38A}" type="pres">
      <dgm:prSet presAssocID="{4929348E-FB13-450D-BEB8-B4C460D57701}" presName="bgRect" presStyleLbl="bgShp" presStyleIdx="4" presStyleCnt="7"/>
      <dgm:spPr/>
    </dgm:pt>
    <dgm:pt modelId="{34CFE8B2-A513-4F35-B44A-02F4348FD228}" type="pres">
      <dgm:prSet presAssocID="{4929348E-FB13-450D-BEB8-B4C460D57701}" presName="iconRect" presStyleLbl="node1" presStyleIdx="4" presStyleCnt="7"/>
      <dgm:spPr>
        <a:ln>
          <a:noFill/>
        </a:ln>
      </dgm:spPr>
    </dgm:pt>
    <dgm:pt modelId="{00011EDC-1F5C-4EAE-B358-061AD1F7B435}" type="pres">
      <dgm:prSet presAssocID="{4929348E-FB13-450D-BEB8-B4C460D57701}" presName="spaceRect" presStyleCnt="0"/>
      <dgm:spPr/>
    </dgm:pt>
    <dgm:pt modelId="{7957C4D9-C1BB-49DE-BD4D-108001D6F493}" type="pres">
      <dgm:prSet presAssocID="{4929348E-FB13-450D-BEB8-B4C460D57701}" presName="parTx" presStyleLbl="revTx" presStyleIdx="6" presStyleCnt="9">
        <dgm:presLayoutVars>
          <dgm:chMax val="0"/>
          <dgm:chPref val="0"/>
        </dgm:presLayoutVars>
      </dgm:prSet>
      <dgm:spPr/>
    </dgm:pt>
    <dgm:pt modelId="{F7179129-5E98-421B-9079-802136DB42B4}" type="pres">
      <dgm:prSet presAssocID="{9FB6B48C-28BF-4FD8-AAD4-E6995DFE3F0D}" presName="sibTrans" presStyleCnt="0"/>
      <dgm:spPr/>
    </dgm:pt>
    <dgm:pt modelId="{AE7284E4-18EA-4093-82C8-7301AB74399B}" type="pres">
      <dgm:prSet presAssocID="{773E5629-63C3-4576-8D90-41C4A66B012A}" presName="compNode" presStyleCnt="0"/>
      <dgm:spPr/>
    </dgm:pt>
    <dgm:pt modelId="{64166D08-D4FB-4823-9867-D08028094459}" type="pres">
      <dgm:prSet presAssocID="{773E5629-63C3-4576-8D90-41C4A66B012A}" presName="bgRect" presStyleLbl="bgShp" presStyleIdx="5" presStyleCnt="7"/>
      <dgm:spPr/>
    </dgm:pt>
    <dgm:pt modelId="{A457FD31-26FD-4CD8-930F-5A8609E69592}" type="pres">
      <dgm:prSet presAssocID="{773E5629-63C3-4576-8D90-41C4A66B012A}" presName="iconRect" presStyleLbl="node1" presStyleIdx="5" presStyleCnt="7"/>
      <dgm:spPr>
        <a:ln>
          <a:noFill/>
        </a:ln>
      </dgm:spPr>
    </dgm:pt>
    <dgm:pt modelId="{FA468E74-F9E0-42CA-A39E-1685F6B5D6C6}" type="pres">
      <dgm:prSet presAssocID="{773E5629-63C3-4576-8D90-41C4A66B012A}" presName="spaceRect" presStyleCnt="0"/>
      <dgm:spPr/>
    </dgm:pt>
    <dgm:pt modelId="{0AC87216-F694-4D64-A280-D278F0985BEE}" type="pres">
      <dgm:prSet presAssocID="{773E5629-63C3-4576-8D90-41C4A66B012A}" presName="parTx" presStyleLbl="revTx" presStyleIdx="7" presStyleCnt="9">
        <dgm:presLayoutVars>
          <dgm:chMax val="0"/>
          <dgm:chPref val="0"/>
        </dgm:presLayoutVars>
      </dgm:prSet>
      <dgm:spPr/>
    </dgm:pt>
    <dgm:pt modelId="{A32D25B1-90D9-4D42-BA34-AD81FF68B3E1}" type="pres">
      <dgm:prSet presAssocID="{11F5B3B1-6063-4B73-87F7-4B7EEA4014C4}" presName="sibTrans" presStyleCnt="0"/>
      <dgm:spPr/>
    </dgm:pt>
    <dgm:pt modelId="{723CCF75-E6C2-48A7-A8A1-BFCB2A33EDA0}" type="pres">
      <dgm:prSet presAssocID="{B82D4B14-9F6D-412B-843B-FCB9A91863FA}" presName="compNode" presStyleCnt="0"/>
      <dgm:spPr/>
    </dgm:pt>
    <dgm:pt modelId="{1917F262-1C64-4571-87F8-8C8C6E4C530B}" type="pres">
      <dgm:prSet presAssocID="{B82D4B14-9F6D-412B-843B-FCB9A91863FA}" presName="bgRect" presStyleLbl="bgShp" presStyleIdx="6" presStyleCnt="7"/>
      <dgm:spPr/>
    </dgm:pt>
    <dgm:pt modelId="{0CF62A6D-5EB6-41E6-91BC-DBC217D1CEBE}" type="pres">
      <dgm:prSet presAssocID="{B82D4B14-9F6D-412B-843B-FCB9A91863FA}" presName="iconRect" presStyleLbl="node1" presStyleIdx="6" presStyleCnt="7"/>
      <dgm:spPr>
        <a:ln>
          <a:noFill/>
        </a:ln>
      </dgm:spPr>
    </dgm:pt>
    <dgm:pt modelId="{CEE9D165-0337-49B7-AD56-F711EEB428F2}" type="pres">
      <dgm:prSet presAssocID="{B82D4B14-9F6D-412B-843B-FCB9A91863FA}" presName="spaceRect" presStyleCnt="0"/>
      <dgm:spPr/>
    </dgm:pt>
    <dgm:pt modelId="{DE1E74C3-B740-45F4-90E7-69B6DEEA0CF2}" type="pres">
      <dgm:prSet presAssocID="{B82D4B14-9F6D-412B-843B-FCB9A91863FA}" presName="parTx" presStyleLbl="revTx" presStyleIdx="8" presStyleCnt="9">
        <dgm:presLayoutVars>
          <dgm:chMax val="0"/>
          <dgm:chPref val="0"/>
        </dgm:presLayoutVars>
      </dgm:prSet>
      <dgm:spPr/>
    </dgm:pt>
  </dgm:ptLst>
  <dgm:cxnLst>
    <dgm:cxn modelId="{7AA95504-C9BD-41F6-A8E3-D326E3450ADF}" type="presOf" srcId="{55B0859F-0ED0-47FE-AEB8-F2921C46E678}" destId="{08E76C34-E13D-4780-AF6E-8150D440B735}" srcOrd="0" destOrd="0" presId="urn:microsoft.com/office/officeart/2018/2/layout/IconVerticalSolidList"/>
    <dgm:cxn modelId="{0DB26D06-38B5-4EF0-BB99-02282B42BD13}" type="presOf" srcId="{B82D4B14-9F6D-412B-843B-FCB9A91863FA}" destId="{DE1E74C3-B740-45F4-90E7-69B6DEEA0CF2}" srcOrd="0" destOrd="0" presId="urn:microsoft.com/office/officeart/2018/2/layout/IconVerticalSolidList"/>
    <dgm:cxn modelId="{979D1E0C-7D01-4CBD-A1BF-FDB73AC213D9}" type="presOf" srcId="{9AAB571A-6B07-45D6-89A2-86BA7D17997F}" destId="{44149BE4-155A-4AE9-B1DF-7775052CC082}" srcOrd="0" destOrd="1" presId="urn:microsoft.com/office/officeart/2018/2/layout/IconVerticalSolidList"/>
    <dgm:cxn modelId="{6CE78325-F804-4F34-AD3A-556DE457AD75}" srcId="{49D65D1F-270D-41C9-BDF6-342C2B14E5E3}" destId="{9AAB571A-6B07-45D6-89A2-86BA7D17997F}" srcOrd="1" destOrd="0" parTransId="{8CDAB348-DC92-42B1-B730-1B876AA053D6}" sibTransId="{D248BAA9-4CE9-4395-86E3-9239F3437370}"/>
    <dgm:cxn modelId="{3630022E-2ADA-4ED6-B6E2-670A7CC1A1A4}" srcId="{3047E82C-1CED-4450-B96B-DA7D23EFF739}" destId="{4929348E-FB13-450D-BEB8-B4C460D57701}" srcOrd="4" destOrd="0" parTransId="{92C75092-33BD-441B-BE55-9FF5F14B8D64}" sibTransId="{9FB6B48C-28BF-4FD8-AAD4-E6995DFE3F0D}"/>
    <dgm:cxn modelId="{87E55265-E53E-487E-8924-3D66CF6D1E76}" type="presOf" srcId="{517AD787-C571-4707-B470-C8D62B29C9BB}" destId="{D2CA7AD1-AD21-4819-9EF7-091051EA42E9}" srcOrd="0" destOrd="0" presId="urn:microsoft.com/office/officeart/2018/2/layout/IconVerticalSolidList"/>
    <dgm:cxn modelId="{A4041D49-63EE-47E9-86FA-0CCD59DA1FDE}" type="presOf" srcId="{773E5629-63C3-4576-8D90-41C4A66B012A}" destId="{0AC87216-F694-4D64-A280-D278F0985BEE}" srcOrd="0" destOrd="0" presId="urn:microsoft.com/office/officeart/2018/2/layout/IconVerticalSolidList"/>
    <dgm:cxn modelId="{F8DA7873-D56C-4D06-97D5-DE483E41E74F}" srcId="{3047E82C-1CED-4450-B96B-DA7D23EFF739}" destId="{55B0859F-0ED0-47FE-AEB8-F2921C46E678}" srcOrd="0" destOrd="0" parTransId="{26553322-D4F9-47FC-A426-D7EC56925220}" sibTransId="{1280A581-D3F2-451E-A7AE-5890F0FDE64E}"/>
    <dgm:cxn modelId="{B48D8355-F5B9-4860-8654-D48BB9B10E22}" type="presOf" srcId="{3047E82C-1CED-4450-B96B-DA7D23EFF739}" destId="{66837368-5F35-4F51-BAC7-3139D1B5522B}" srcOrd="0" destOrd="0" presId="urn:microsoft.com/office/officeart/2018/2/layout/IconVerticalSolidList"/>
    <dgm:cxn modelId="{DFE92C82-B6D1-4E67-A990-ABB9DE8E6B4F}" type="presOf" srcId="{49D65D1F-270D-41C9-BDF6-342C2B14E5E3}" destId="{0230C36B-15E3-474D-81D1-AF04C6073291}" srcOrd="0" destOrd="0" presId="urn:microsoft.com/office/officeart/2018/2/layout/IconVerticalSolidList"/>
    <dgm:cxn modelId="{9285F884-87BD-4477-8010-9C7E5100A385}" type="presOf" srcId="{BBEF5DA9-272C-435A-9CF0-40B30EA41163}" destId="{44149BE4-155A-4AE9-B1DF-7775052CC082}" srcOrd="0" destOrd="2" presId="urn:microsoft.com/office/officeart/2018/2/layout/IconVerticalSolidList"/>
    <dgm:cxn modelId="{734F9B88-A460-4471-9FC3-1749EFE71C2E}" type="presOf" srcId="{9F4E9DF8-382F-4AB8-9907-735092A59012}" destId="{8338D858-3B29-402A-BF6E-05CAB2CF824B}" srcOrd="0" destOrd="0" presId="urn:microsoft.com/office/officeart/2018/2/layout/IconVerticalSolidList"/>
    <dgm:cxn modelId="{C3E8C58B-77AA-45B2-8768-74EADB6A23D0}" type="presOf" srcId="{4929348E-FB13-450D-BEB8-B4C460D57701}" destId="{7957C4D9-C1BB-49DE-BD4D-108001D6F493}" srcOrd="0" destOrd="0" presId="urn:microsoft.com/office/officeart/2018/2/layout/IconVerticalSolidList"/>
    <dgm:cxn modelId="{3BF3FCA0-65FA-4E71-82CC-4EFDF20D76D0}" srcId="{49D65D1F-270D-41C9-BDF6-342C2B14E5E3}" destId="{9D5739F5-454E-4054-AF45-6CA68A4C0FD7}" srcOrd="0" destOrd="0" parTransId="{48769090-03A3-4565-B78C-79474212199B}" sibTransId="{FD8895D9-4FDB-4A04-87B2-67957143A7BA}"/>
    <dgm:cxn modelId="{9ED4C4A5-660B-46D7-B4C9-B700B549FAFE}" type="presOf" srcId="{EBA2CE66-410A-48A3-9310-3FE86D9955C0}" destId="{D5198B95-32B4-409D-A908-812062C6A978}" srcOrd="0" destOrd="0" presId="urn:microsoft.com/office/officeart/2018/2/layout/IconVerticalSolidList"/>
    <dgm:cxn modelId="{5C9BD6BB-08FA-47D3-9CC9-17C96573BAD0}" srcId="{49D65D1F-270D-41C9-BDF6-342C2B14E5E3}" destId="{BBEF5DA9-272C-435A-9CF0-40B30EA41163}" srcOrd="2" destOrd="0" parTransId="{34196B29-9216-4642-BB09-D136C600A593}" sibTransId="{54613E22-DB65-4DA1-8508-66C79CA80B4F}"/>
    <dgm:cxn modelId="{253329C3-D6E5-4896-8D30-36819629C957}" srcId="{EBA2CE66-410A-48A3-9310-3FE86D9955C0}" destId="{517AD787-C571-4707-B470-C8D62B29C9BB}" srcOrd="0" destOrd="0" parTransId="{3FE019C4-A701-4938-971A-2632762D9E27}" sibTransId="{2C8FCF86-EE4F-4C2D-A94B-583665A5EEFF}"/>
    <dgm:cxn modelId="{39446BD2-A563-4D5D-9071-7429FC6C57E2}" srcId="{3047E82C-1CED-4450-B96B-DA7D23EFF739}" destId="{B82D4B14-9F6D-412B-843B-FCB9A91863FA}" srcOrd="6" destOrd="0" parTransId="{F188B474-EDB0-453D-A320-B141DFCC23BE}" sibTransId="{3F73A993-890F-48DD-8545-205FD19C23DA}"/>
    <dgm:cxn modelId="{1BFBC9D3-725E-4E8A-8609-0C48FD74ECEB}" srcId="{3047E82C-1CED-4450-B96B-DA7D23EFF739}" destId="{9F4E9DF8-382F-4AB8-9907-735092A59012}" srcOrd="1" destOrd="0" parTransId="{E984F058-F335-4A30-9F8A-DE4188FAFEDB}" sibTransId="{E65EB479-2BFC-4A58-B5B2-A15AB3EF9B93}"/>
    <dgm:cxn modelId="{DC4EB0D8-8C21-48C0-80D1-03642F5B4538}" srcId="{3047E82C-1CED-4450-B96B-DA7D23EFF739}" destId="{773E5629-63C3-4576-8D90-41C4A66B012A}" srcOrd="5" destOrd="0" parTransId="{40250D82-A218-4F7A-B385-A06E8D5B5027}" sibTransId="{11F5B3B1-6063-4B73-87F7-4B7EEA4014C4}"/>
    <dgm:cxn modelId="{9CF752E0-8834-4308-B98C-A9FA74A9CB28}" type="presOf" srcId="{9D5739F5-454E-4054-AF45-6CA68A4C0FD7}" destId="{44149BE4-155A-4AE9-B1DF-7775052CC082}" srcOrd="0" destOrd="0" presId="urn:microsoft.com/office/officeart/2018/2/layout/IconVerticalSolidList"/>
    <dgm:cxn modelId="{186A96E1-FD77-4D33-A525-14CFD1BE0D1B}" srcId="{3047E82C-1CED-4450-B96B-DA7D23EFF739}" destId="{49D65D1F-270D-41C9-BDF6-342C2B14E5E3}" srcOrd="2" destOrd="0" parTransId="{5F0A6D48-AD87-451F-B9F8-974E753688A9}" sibTransId="{BC756342-D38A-4826-A837-A8EAE8314260}"/>
    <dgm:cxn modelId="{48C81AE6-D994-4C38-AC15-761CE35E20BA}" srcId="{3047E82C-1CED-4450-B96B-DA7D23EFF739}" destId="{EBA2CE66-410A-48A3-9310-3FE86D9955C0}" srcOrd="3" destOrd="0" parTransId="{9CFCC522-F6B3-49FC-A14A-66B27A6182ED}" sibTransId="{CFE74E8F-740B-495F-9772-78D6C24433B0}"/>
    <dgm:cxn modelId="{BF3D59D3-5002-4F7C-9CAB-1FC798635D3F}" type="presParOf" srcId="{66837368-5F35-4F51-BAC7-3139D1B5522B}" destId="{6E6D7275-DAA8-4C59-8B1A-A2E8ADD6142A}" srcOrd="0" destOrd="0" presId="urn:microsoft.com/office/officeart/2018/2/layout/IconVerticalSolidList"/>
    <dgm:cxn modelId="{FBDEC0D3-F6BD-4A7E-854B-2541DC7E6582}" type="presParOf" srcId="{6E6D7275-DAA8-4C59-8B1A-A2E8ADD6142A}" destId="{0DAE9428-13FD-45D4-A90A-F133D829C7DE}" srcOrd="0" destOrd="0" presId="urn:microsoft.com/office/officeart/2018/2/layout/IconVerticalSolidList"/>
    <dgm:cxn modelId="{56666C4A-40E3-4627-8812-E242244431E4}" type="presParOf" srcId="{6E6D7275-DAA8-4C59-8B1A-A2E8ADD6142A}" destId="{AB07CC6E-55EA-4F24-9438-C19D4FEB38E0}" srcOrd="1" destOrd="0" presId="urn:microsoft.com/office/officeart/2018/2/layout/IconVerticalSolidList"/>
    <dgm:cxn modelId="{346A3824-D053-4586-BA88-317C509FF78D}" type="presParOf" srcId="{6E6D7275-DAA8-4C59-8B1A-A2E8ADD6142A}" destId="{B926EE11-FF55-402E-A761-5E0C4F3F566F}" srcOrd="2" destOrd="0" presId="urn:microsoft.com/office/officeart/2018/2/layout/IconVerticalSolidList"/>
    <dgm:cxn modelId="{F9FADE4E-7106-45B3-A589-4E4DECDE821E}" type="presParOf" srcId="{6E6D7275-DAA8-4C59-8B1A-A2E8ADD6142A}" destId="{08E76C34-E13D-4780-AF6E-8150D440B735}" srcOrd="3" destOrd="0" presId="urn:microsoft.com/office/officeart/2018/2/layout/IconVerticalSolidList"/>
    <dgm:cxn modelId="{2FE2B5FA-1247-4050-A743-AF40CA05EA8E}" type="presParOf" srcId="{66837368-5F35-4F51-BAC7-3139D1B5522B}" destId="{C70E3241-BA95-4855-B6C4-C82FD1596858}" srcOrd="1" destOrd="0" presId="urn:microsoft.com/office/officeart/2018/2/layout/IconVerticalSolidList"/>
    <dgm:cxn modelId="{C11ECEE3-3B06-4BE2-893C-2D9AF7D706F0}" type="presParOf" srcId="{66837368-5F35-4F51-BAC7-3139D1B5522B}" destId="{B90E51D4-4F1D-4BCB-A151-95877A423331}" srcOrd="2" destOrd="0" presId="urn:microsoft.com/office/officeart/2018/2/layout/IconVerticalSolidList"/>
    <dgm:cxn modelId="{9951B51C-992D-4614-8514-99E186C1E3BD}" type="presParOf" srcId="{B90E51D4-4F1D-4BCB-A151-95877A423331}" destId="{5E497F00-D0A3-4E8B-A76D-F98348AEB300}" srcOrd="0" destOrd="0" presId="urn:microsoft.com/office/officeart/2018/2/layout/IconVerticalSolidList"/>
    <dgm:cxn modelId="{5606CFB2-069D-4AC1-94B9-3B2FC642040F}" type="presParOf" srcId="{B90E51D4-4F1D-4BCB-A151-95877A423331}" destId="{BA566760-1163-4AB5-A0A2-E1FB36FA11A7}" srcOrd="1" destOrd="0" presId="urn:microsoft.com/office/officeart/2018/2/layout/IconVerticalSolidList"/>
    <dgm:cxn modelId="{3C1F8FE5-6BB3-4630-971D-CD697FC64CB7}" type="presParOf" srcId="{B90E51D4-4F1D-4BCB-A151-95877A423331}" destId="{84B6136B-BF69-4618-A050-8EAF0EB00FE9}" srcOrd="2" destOrd="0" presId="urn:microsoft.com/office/officeart/2018/2/layout/IconVerticalSolidList"/>
    <dgm:cxn modelId="{D92F23D1-1029-49AD-9906-AD71BF948ABE}" type="presParOf" srcId="{B90E51D4-4F1D-4BCB-A151-95877A423331}" destId="{8338D858-3B29-402A-BF6E-05CAB2CF824B}" srcOrd="3" destOrd="0" presId="urn:microsoft.com/office/officeart/2018/2/layout/IconVerticalSolidList"/>
    <dgm:cxn modelId="{7D56A6B2-E17F-416A-A686-405D7781168E}" type="presParOf" srcId="{66837368-5F35-4F51-BAC7-3139D1B5522B}" destId="{7F09F905-49EF-4C7C-86A0-1EE9AE19D36F}" srcOrd="3" destOrd="0" presId="urn:microsoft.com/office/officeart/2018/2/layout/IconVerticalSolidList"/>
    <dgm:cxn modelId="{EB400C3D-F0AF-44CF-81CE-2DCC975A9638}" type="presParOf" srcId="{66837368-5F35-4F51-BAC7-3139D1B5522B}" destId="{B5D48C8F-C71C-4469-A751-17B12878838C}" srcOrd="4" destOrd="0" presId="urn:microsoft.com/office/officeart/2018/2/layout/IconVerticalSolidList"/>
    <dgm:cxn modelId="{C8E34406-C3D4-4631-A2C2-5CFEE1A8B9FE}" type="presParOf" srcId="{B5D48C8F-C71C-4469-A751-17B12878838C}" destId="{AE3EB990-A7EB-4C35-B6B0-B8AAF4C64636}" srcOrd="0" destOrd="0" presId="urn:microsoft.com/office/officeart/2018/2/layout/IconVerticalSolidList"/>
    <dgm:cxn modelId="{BD26594D-1DA3-435F-BFB2-4DFDB6B49124}" type="presParOf" srcId="{B5D48C8F-C71C-4469-A751-17B12878838C}" destId="{02CFE732-EAD6-4656-ABF0-F4CA0256B32F}" srcOrd="1" destOrd="0" presId="urn:microsoft.com/office/officeart/2018/2/layout/IconVerticalSolidList"/>
    <dgm:cxn modelId="{7998569D-5A92-44FC-A966-2E91CDE66B94}" type="presParOf" srcId="{B5D48C8F-C71C-4469-A751-17B12878838C}" destId="{F85F94B7-D328-4A54-8C5E-F8BF261AD9A5}" srcOrd="2" destOrd="0" presId="urn:microsoft.com/office/officeart/2018/2/layout/IconVerticalSolidList"/>
    <dgm:cxn modelId="{E748AC6D-2995-432F-8422-98400A1C9692}" type="presParOf" srcId="{B5D48C8F-C71C-4469-A751-17B12878838C}" destId="{0230C36B-15E3-474D-81D1-AF04C6073291}" srcOrd="3" destOrd="0" presId="urn:microsoft.com/office/officeart/2018/2/layout/IconVerticalSolidList"/>
    <dgm:cxn modelId="{47F94463-6EA6-419E-B843-AFECBE00A4C9}" type="presParOf" srcId="{B5D48C8F-C71C-4469-A751-17B12878838C}" destId="{44149BE4-155A-4AE9-B1DF-7775052CC082}" srcOrd="4" destOrd="0" presId="urn:microsoft.com/office/officeart/2018/2/layout/IconVerticalSolidList"/>
    <dgm:cxn modelId="{00833F4C-0918-4F09-85B0-B4B10E3D0F66}" type="presParOf" srcId="{66837368-5F35-4F51-BAC7-3139D1B5522B}" destId="{7C2A3B85-1FF5-4A4C-9B1A-5AB1B800442D}" srcOrd="5" destOrd="0" presId="urn:microsoft.com/office/officeart/2018/2/layout/IconVerticalSolidList"/>
    <dgm:cxn modelId="{ABDFD248-0885-4DF3-8434-722913729E87}" type="presParOf" srcId="{66837368-5F35-4F51-BAC7-3139D1B5522B}" destId="{FE3922D2-9690-4ED4-948E-B9451B66A82C}" srcOrd="6" destOrd="0" presId="urn:microsoft.com/office/officeart/2018/2/layout/IconVerticalSolidList"/>
    <dgm:cxn modelId="{C175ADE4-CDB0-4E93-89B5-2BEB9EF47774}" type="presParOf" srcId="{FE3922D2-9690-4ED4-948E-B9451B66A82C}" destId="{5905D0F6-5CFA-43A0-8163-BED4966A1DF1}" srcOrd="0" destOrd="0" presId="urn:microsoft.com/office/officeart/2018/2/layout/IconVerticalSolidList"/>
    <dgm:cxn modelId="{072B4FEE-49C6-40D0-A06D-75C01FB54F3E}" type="presParOf" srcId="{FE3922D2-9690-4ED4-948E-B9451B66A82C}" destId="{1E301260-8C90-47CB-88C1-03279FC7D089}" srcOrd="1" destOrd="0" presId="urn:microsoft.com/office/officeart/2018/2/layout/IconVerticalSolidList"/>
    <dgm:cxn modelId="{27630B07-CB33-414E-B15E-F20C745E8A86}" type="presParOf" srcId="{FE3922D2-9690-4ED4-948E-B9451B66A82C}" destId="{5199C9B6-0827-42A6-8D96-EDE735EC7838}" srcOrd="2" destOrd="0" presId="urn:microsoft.com/office/officeart/2018/2/layout/IconVerticalSolidList"/>
    <dgm:cxn modelId="{65C22BF6-74C0-4E4A-945D-87D45E7285AC}" type="presParOf" srcId="{FE3922D2-9690-4ED4-948E-B9451B66A82C}" destId="{D5198B95-32B4-409D-A908-812062C6A978}" srcOrd="3" destOrd="0" presId="urn:microsoft.com/office/officeart/2018/2/layout/IconVerticalSolidList"/>
    <dgm:cxn modelId="{DB7B208A-6A99-48DB-8901-ECF927967BD6}" type="presParOf" srcId="{FE3922D2-9690-4ED4-948E-B9451B66A82C}" destId="{D2CA7AD1-AD21-4819-9EF7-091051EA42E9}" srcOrd="4" destOrd="0" presId="urn:microsoft.com/office/officeart/2018/2/layout/IconVerticalSolidList"/>
    <dgm:cxn modelId="{49960699-AA61-45DF-AAE8-5014ED3E39A4}" type="presParOf" srcId="{66837368-5F35-4F51-BAC7-3139D1B5522B}" destId="{1B640EF7-7036-4F68-8513-A3BA4C0A8D56}" srcOrd="7" destOrd="0" presId="urn:microsoft.com/office/officeart/2018/2/layout/IconVerticalSolidList"/>
    <dgm:cxn modelId="{D498AEB8-7919-4773-B164-2B2AB5B36CB0}" type="presParOf" srcId="{66837368-5F35-4F51-BAC7-3139D1B5522B}" destId="{40BB9C3C-977C-4A97-AC6D-8C3595AE2684}" srcOrd="8" destOrd="0" presId="urn:microsoft.com/office/officeart/2018/2/layout/IconVerticalSolidList"/>
    <dgm:cxn modelId="{D51D7C2F-0019-4D35-845A-B4AFFC48C0BC}" type="presParOf" srcId="{40BB9C3C-977C-4A97-AC6D-8C3595AE2684}" destId="{00BDE231-233B-4C41-ADF2-13B1F6D7F38A}" srcOrd="0" destOrd="0" presId="urn:microsoft.com/office/officeart/2018/2/layout/IconVerticalSolidList"/>
    <dgm:cxn modelId="{9CFB7DEC-C603-4ED7-A310-F5B8636BA39C}" type="presParOf" srcId="{40BB9C3C-977C-4A97-AC6D-8C3595AE2684}" destId="{34CFE8B2-A513-4F35-B44A-02F4348FD228}" srcOrd="1" destOrd="0" presId="urn:microsoft.com/office/officeart/2018/2/layout/IconVerticalSolidList"/>
    <dgm:cxn modelId="{25402B63-F6C2-4276-A420-25DE77AE50B1}" type="presParOf" srcId="{40BB9C3C-977C-4A97-AC6D-8C3595AE2684}" destId="{00011EDC-1F5C-4EAE-B358-061AD1F7B435}" srcOrd="2" destOrd="0" presId="urn:microsoft.com/office/officeart/2018/2/layout/IconVerticalSolidList"/>
    <dgm:cxn modelId="{496CAF5C-4777-4CE1-BBA2-507DA2B0AEF0}" type="presParOf" srcId="{40BB9C3C-977C-4A97-AC6D-8C3595AE2684}" destId="{7957C4D9-C1BB-49DE-BD4D-108001D6F493}" srcOrd="3" destOrd="0" presId="urn:microsoft.com/office/officeart/2018/2/layout/IconVerticalSolidList"/>
    <dgm:cxn modelId="{BDA14287-F457-4294-8A15-F995EF3FDA8A}" type="presParOf" srcId="{66837368-5F35-4F51-BAC7-3139D1B5522B}" destId="{F7179129-5E98-421B-9079-802136DB42B4}" srcOrd="9" destOrd="0" presId="urn:microsoft.com/office/officeart/2018/2/layout/IconVerticalSolidList"/>
    <dgm:cxn modelId="{B30994AC-29C8-4730-AA21-BB1C2AEBA263}" type="presParOf" srcId="{66837368-5F35-4F51-BAC7-3139D1B5522B}" destId="{AE7284E4-18EA-4093-82C8-7301AB74399B}" srcOrd="10" destOrd="0" presId="urn:microsoft.com/office/officeart/2018/2/layout/IconVerticalSolidList"/>
    <dgm:cxn modelId="{B59CC764-FD1B-4A1E-8BFB-2C789BFAD187}" type="presParOf" srcId="{AE7284E4-18EA-4093-82C8-7301AB74399B}" destId="{64166D08-D4FB-4823-9867-D08028094459}" srcOrd="0" destOrd="0" presId="urn:microsoft.com/office/officeart/2018/2/layout/IconVerticalSolidList"/>
    <dgm:cxn modelId="{FF89E303-3428-4FAC-B65B-B19089BCD7A7}" type="presParOf" srcId="{AE7284E4-18EA-4093-82C8-7301AB74399B}" destId="{A457FD31-26FD-4CD8-930F-5A8609E69592}" srcOrd="1" destOrd="0" presId="urn:microsoft.com/office/officeart/2018/2/layout/IconVerticalSolidList"/>
    <dgm:cxn modelId="{7702A0F7-74AD-4140-B731-809B3C7A93CB}" type="presParOf" srcId="{AE7284E4-18EA-4093-82C8-7301AB74399B}" destId="{FA468E74-F9E0-42CA-A39E-1685F6B5D6C6}" srcOrd="2" destOrd="0" presId="urn:microsoft.com/office/officeart/2018/2/layout/IconVerticalSolidList"/>
    <dgm:cxn modelId="{4DEF5B8F-E5C0-4AC2-9345-1315DA101570}" type="presParOf" srcId="{AE7284E4-18EA-4093-82C8-7301AB74399B}" destId="{0AC87216-F694-4D64-A280-D278F0985BEE}" srcOrd="3" destOrd="0" presId="urn:microsoft.com/office/officeart/2018/2/layout/IconVerticalSolidList"/>
    <dgm:cxn modelId="{23BCECA5-97F0-4755-A9A9-FA6DA74F6969}" type="presParOf" srcId="{66837368-5F35-4F51-BAC7-3139D1B5522B}" destId="{A32D25B1-90D9-4D42-BA34-AD81FF68B3E1}" srcOrd="11" destOrd="0" presId="urn:microsoft.com/office/officeart/2018/2/layout/IconVerticalSolidList"/>
    <dgm:cxn modelId="{0B419495-A4F6-4221-BF23-AF20F5BD39E0}" type="presParOf" srcId="{66837368-5F35-4F51-BAC7-3139D1B5522B}" destId="{723CCF75-E6C2-48A7-A8A1-BFCB2A33EDA0}" srcOrd="12" destOrd="0" presId="urn:microsoft.com/office/officeart/2018/2/layout/IconVerticalSolidList"/>
    <dgm:cxn modelId="{0EA3B803-226B-4E35-99D2-E2FC97EC7598}" type="presParOf" srcId="{723CCF75-E6C2-48A7-A8A1-BFCB2A33EDA0}" destId="{1917F262-1C64-4571-87F8-8C8C6E4C530B}" srcOrd="0" destOrd="0" presId="urn:microsoft.com/office/officeart/2018/2/layout/IconVerticalSolidList"/>
    <dgm:cxn modelId="{8A446517-E9E6-416B-9F3E-E81342E361B3}" type="presParOf" srcId="{723CCF75-E6C2-48A7-A8A1-BFCB2A33EDA0}" destId="{0CF62A6D-5EB6-41E6-91BC-DBC217D1CEBE}" srcOrd="1" destOrd="0" presId="urn:microsoft.com/office/officeart/2018/2/layout/IconVerticalSolidList"/>
    <dgm:cxn modelId="{67879EDA-C9A3-49DE-9178-0E31688A7504}" type="presParOf" srcId="{723CCF75-E6C2-48A7-A8A1-BFCB2A33EDA0}" destId="{CEE9D165-0337-49B7-AD56-F711EEB428F2}" srcOrd="2" destOrd="0" presId="urn:microsoft.com/office/officeart/2018/2/layout/IconVerticalSolidList"/>
    <dgm:cxn modelId="{FF0240E8-2572-4A4D-89B0-E7A6C1EEAFBD}" type="presParOf" srcId="{723CCF75-E6C2-48A7-A8A1-BFCB2A33EDA0}" destId="{DE1E74C3-B740-45F4-90E7-69B6DEEA0C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AD802-F394-4246-B041-E5EB3482D1A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2CBE240-1BD3-4D2E-8766-04C9DBB6C8C1}">
      <dgm:prSet/>
      <dgm:spPr/>
      <dgm:t>
        <a:bodyPr/>
        <a:lstStyle/>
        <a:p>
          <a:r>
            <a:rPr lang="en-US" b="1"/>
            <a:t>Decisions are rendered three times a year:</a:t>
          </a:r>
          <a:endParaRPr lang="en-US"/>
        </a:p>
      </dgm:t>
    </dgm:pt>
    <dgm:pt modelId="{48C68C5C-8BF7-4306-BCD7-D48B03B6FFAD}" type="parTrans" cxnId="{DAA20112-7910-4088-9F97-AF42324C0363}">
      <dgm:prSet/>
      <dgm:spPr/>
      <dgm:t>
        <a:bodyPr/>
        <a:lstStyle/>
        <a:p>
          <a:endParaRPr lang="en-US"/>
        </a:p>
      </dgm:t>
    </dgm:pt>
    <dgm:pt modelId="{F1884169-8648-41D0-A925-4098D7615626}" type="sibTrans" cxnId="{DAA20112-7910-4088-9F97-AF42324C0363}">
      <dgm:prSet/>
      <dgm:spPr/>
      <dgm:t>
        <a:bodyPr/>
        <a:lstStyle/>
        <a:p>
          <a:endParaRPr lang="en-US"/>
        </a:p>
      </dgm:t>
    </dgm:pt>
    <dgm:pt modelId="{FBEA7E22-4B25-4FCB-A1BC-34E4C6F861BC}">
      <dgm:prSet/>
      <dgm:spPr/>
      <dgm:t>
        <a:bodyPr/>
        <a:lstStyle/>
        <a:p>
          <a:r>
            <a:rPr lang="en-US" b="1"/>
            <a:t>March Board of Review - Tuesday following the 1st Monday in March</a:t>
          </a:r>
          <a:endParaRPr lang="en-US"/>
        </a:p>
      </dgm:t>
    </dgm:pt>
    <dgm:pt modelId="{DD6DEC5D-237F-462D-81EE-7DEEF6A4140A}" type="parTrans" cxnId="{E2BBEC99-EFBD-418A-86D1-222D9D6C3F6E}">
      <dgm:prSet/>
      <dgm:spPr/>
      <dgm:t>
        <a:bodyPr/>
        <a:lstStyle/>
        <a:p>
          <a:endParaRPr lang="en-US"/>
        </a:p>
      </dgm:t>
    </dgm:pt>
    <dgm:pt modelId="{B9BC620A-557D-4EF7-9D2C-DDC5A6E0A147}" type="sibTrans" cxnId="{E2BBEC99-EFBD-418A-86D1-222D9D6C3F6E}">
      <dgm:prSet/>
      <dgm:spPr/>
      <dgm:t>
        <a:bodyPr/>
        <a:lstStyle/>
        <a:p>
          <a:endParaRPr lang="en-US"/>
        </a:p>
      </dgm:t>
    </dgm:pt>
    <dgm:pt modelId="{FADE545C-90F2-47BC-992D-CFD2C5AE77F5}">
      <dgm:prSet/>
      <dgm:spPr/>
      <dgm:t>
        <a:bodyPr/>
        <a:lstStyle/>
        <a:p>
          <a:r>
            <a:rPr lang="en-US" b="1"/>
            <a:t>July Board of Review  - Tuesday following the 3rd Monday in July</a:t>
          </a:r>
          <a:endParaRPr lang="en-US"/>
        </a:p>
      </dgm:t>
    </dgm:pt>
    <dgm:pt modelId="{DF475392-D154-432E-AD50-7431110A6094}" type="parTrans" cxnId="{BD7C3E08-E5C0-4615-B0C4-17EDCDA44A72}">
      <dgm:prSet/>
      <dgm:spPr/>
      <dgm:t>
        <a:bodyPr/>
        <a:lstStyle/>
        <a:p>
          <a:endParaRPr lang="en-US"/>
        </a:p>
      </dgm:t>
    </dgm:pt>
    <dgm:pt modelId="{CE12F6E7-A659-48C3-8559-6DE46567F286}" type="sibTrans" cxnId="{BD7C3E08-E5C0-4615-B0C4-17EDCDA44A72}">
      <dgm:prSet/>
      <dgm:spPr/>
      <dgm:t>
        <a:bodyPr/>
        <a:lstStyle/>
        <a:p>
          <a:endParaRPr lang="en-US"/>
        </a:p>
      </dgm:t>
    </dgm:pt>
    <dgm:pt modelId="{16FFC007-6E20-4131-A5CB-539A8FEDA47C}">
      <dgm:prSet/>
      <dgm:spPr/>
      <dgm:t>
        <a:bodyPr/>
        <a:lstStyle/>
        <a:p>
          <a:r>
            <a:rPr lang="en-US" b="1"/>
            <a:t>December Board of Review - Tuesday following the 2nd Monday in December</a:t>
          </a:r>
          <a:endParaRPr lang="en-US"/>
        </a:p>
      </dgm:t>
    </dgm:pt>
    <dgm:pt modelId="{636B1C3D-09D3-451E-9F11-A4097881CA70}" type="parTrans" cxnId="{DC183016-CC62-4171-8FF4-A0AB6965760F}">
      <dgm:prSet/>
      <dgm:spPr/>
      <dgm:t>
        <a:bodyPr/>
        <a:lstStyle/>
        <a:p>
          <a:endParaRPr lang="en-US"/>
        </a:p>
      </dgm:t>
    </dgm:pt>
    <dgm:pt modelId="{E926EEF5-FEA8-46EB-9E88-4570BF8D8959}" type="sibTrans" cxnId="{DC183016-CC62-4171-8FF4-A0AB6965760F}">
      <dgm:prSet/>
      <dgm:spPr/>
      <dgm:t>
        <a:bodyPr/>
        <a:lstStyle/>
        <a:p>
          <a:endParaRPr lang="en-US"/>
        </a:p>
      </dgm:t>
    </dgm:pt>
    <dgm:pt modelId="{91F7A64E-AC1E-45FA-9BB9-900E9D301FD6}" type="pres">
      <dgm:prSet presAssocID="{AE1AD802-F394-4246-B041-E5EB3482D1AB}" presName="hierChild1" presStyleCnt="0">
        <dgm:presLayoutVars>
          <dgm:chPref val="1"/>
          <dgm:dir/>
          <dgm:animOne val="branch"/>
          <dgm:animLvl val="lvl"/>
          <dgm:resizeHandles/>
        </dgm:presLayoutVars>
      </dgm:prSet>
      <dgm:spPr/>
    </dgm:pt>
    <dgm:pt modelId="{D9417354-FD3B-42ED-8F7A-EF2E87C92F37}" type="pres">
      <dgm:prSet presAssocID="{52CBE240-1BD3-4D2E-8766-04C9DBB6C8C1}" presName="hierRoot1" presStyleCnt="0"/>
      <dgm:spPr/>
    </dgm:pt>
    <dgm:pt modelId="{8EFABDC1-BF59-4403-A020-95DA269878CA}" type="pres">
      <dgm:prSet presAssocID="{52CBE240-1BD3-4D2E-8766-04C9DBB6C8C1}" presName="composite" presStyleCnt="0"/>
      <dgm:spPr/>
    </dgm:pt>
    <dgm:pt modelId="{D2C2AFAB-9525-47B0-AA77-B26CC0680B92}" type="pres">
      <dgm:prSet presAssocID="{52CBE240-1BD3-4D2E-8766-04C9DBB6C8C1}" presName="background" presStyleLbl="node0" presStyleIdx="0" presStyleCnt="4"/>
      <dgm:spPr/>
    </dgm:pt>
    <dgm:pt modelId="{6625AD62-0987-4D96-B6E0-BF3A7F3F5AD3}" type="pres">
      <dgm:prSet presAssocID="{52CBE240-1BD3-4D2E-8766-04C9DBB6C8C1}" presName="text" presStyleLbl="fgAcc0" presStyleIdx="0" presStyleCnt="4">
        <dgm:presLayoutVars>
          <dgm:chPref val="3"/>
        </dgm:presLayoutVars>
      </dgm:prSet>
      <dgm:spPr/>
    </dgm:pt>
    <dgm:pt modelId="{12898FBF-8CE7-4B80-A445-B03213146769}" type="pres">
      <dgm:prSet presAssocID="{52CBE240-1BD3-4D2E-8766-04C9DBB6C8C1}" presName="hierChild2" presStyleCnt="0"/>
      <dgm:spPr/>
    </dgm:pt>
    <dgm:pt modelId="{2E81C165-FACC-4C37-A219-35A31547AC53}" type="pres">
      <dgm:prSet presAssocID="{FBEA7E22-4B25-4FCB-A1BC-34E4C6F861BC}" presName="hierRoot1" presStyleCnt="0"/>
      <dgm:spPr/>
    </dgm:pt>
    <dgm:pt modelId="{8C568D48-C0F2-4813-A106-1E08889DE8A4}" type="pres">
      <dgm:prSet presAssocID="{FBEA7E22-4B25-4FCB-A1BC-34E4C6F861BC}" presName="composite" presStyleCnt="0"/>
      <dgm:spPr/>
    </dgm:pt>
    <dgm:pt modelId="{21A9A2E3-65A4-4C2F-B1FB-6EC72C98808D}" type="pres">
      <dgm:prSet presAssocID="{FBEA7E22-4B25-4FCB-A1BC-34E4C6F861BC}" presName="background" presStyleLbl="node0" presStyleIdx="1" presStyleCnt="4"/>
      <dgm:spPr/>
    </dgm:pt>
    <dgm:pt modelId="{22B0F996-2233-4D05-8DF1-992A65691626}" type="pres">
      <dgm:prSet presAssocID="{FBEA7E22-4B25-4FCB-A1BC-34E4C6F861BC}" presName="text" presStyleLbl="fgAcc0" presStyleIdx="1" presStyleCnt="4">
        <dgm:presLayoutVars>
          <dgm:chPref val="3"/>
        </dgm:presLayoutVars>
      </dgm:prSet>
      <dgm:spPr/>
    </dgm:pt>
    <dgm:pt modelId="{2D39DCE9-0DD1-49A1-BDEA-055C85A706A3}" type="pres">
      <dgm:prSet presAssocID="{FBEA7E22-4B25-4FCB-A1BC-34E4C6F861BC}" presName="hierChild2" presStyleCnt="0"/>
      <dgm:spPr/>
    </dgm:pt>
    <dgm:pt modelId="{E720356B-56F6-4064-878C-0A01E0F68C06}" type="pres">
      <dgm:prSet presAssocID="{FADE545C-90F2-47BC-992D-CFD2C5AE77F5}" presName="hierRoot1" presStyleCnt="0"/>
      <dgm:spPr/>
    </dgm:pt>
    <dgm:pt modelId="{7943066F-5B7B-43F6-85CD-B8C1C1B6AA74}" type="pres">
      <dgm:prSet presAssocID="{FADE545C-90F2-47BC-992D-CFD2C5AE77F5}" presName="composite" presStyleCnt="0"/>
      <dgm:spPr/>
    </dgm:pt>
    <dgm:pt modelId="{69134A32-5A31-4357-912B-7513F4D2021E}" type="pres">
      <dgm:prSet presAssocID="{FADE545C-90F2-47BC-992D-CFD2C5AE77F5}" presName="background" presStyleLbl="node0" presStyleIdx="2" presStyleCnt="4"/>
      <dgm:spPr/>
    </dgm:pt>
    <dgm:pt modelId="{0FD18B13-2B4D-41CA-B4FD-C6CE791CB9D1}" type="pres">
      <dgm:prSet presAssocID="{FADE545C-90F2-47BC-992D-CFD2C5AE77F5}" presName="text" presStyleLbl="fgAcc0" presStyleIdx="2" presStyleCnt="4">
        <dgm:presLayoutVars>
          <dgm:chPref val="3"/>
        </dgm:presLayoutVars>
      </dgm:prSet>
      <dgm:spPr/>
    </dgm:pt>
    <dgm:pt modelId="{0DC5675A-1914-445D-831F-4CCF43E98071}" type="pres">
      <dgm:prSet presAssocID="{FADE545C-90F2-47BC-992D-CFD2C5AE77F5}" presName="hierChild2" presStyleCnt="0"/>
      <dgm:spPr/>
    </dgm:pt>
    <dgm:pt modelId="{2A50778E-2769-454A-A620-06408E8427E7}" type="pres">
      <dgm:prSet presAssocID="{16FFC007-6E20-4131-A5CB-539A8FEDA47C}" presName="hierRoot1" presStyleCnt="0"/>
      <dgm:spPr/>
    </dgm:pt>
    <dgm:pt modelId="{BAFA2E69-771D-44CC-8BDC-AF9CB12A5F4A}" type="pres">
      <dgm:prSet presAssocID="{16FFC007-6E20-4131-A5CB-539A8FEDA47C}" presName="composite" presStyleCnt="0"/>
      <dgm:spPr/>
    </dgm:pt>
    <dgm:pt modelId="{49E4C0B2-7AA0-4635-86A9-1BFDEA94C5D7}" type="pres">
      <dgm:prSet presAssocID="{16FFC007-6E20-4131-A5CB-539A8FEDA47C}" presName="background" presStyleLbl="node0" presStyleIdx="3" presStyleCnt="4"/>
      <dgm:spPr/>
    </dgm:pt>
    <dgm:pt modelId="{7B037232-0A7A-4382-AB63-7C9C189E5DDE}" type="pres">
      <dgm:prSet presAssocID="{16FFC007-6E20-4131-A5CB-539A8FEDA47C}" presName="text" presStyleLbl="fgAcc0" presStyleIdx="3" presStyleCnt="4">
        <dgm:presLayoutVars>
          <dgm:chPref val="3"/>
        </dgm:presLayoutVars>
      </dgm:prSet>
      <dgm:spPr/>
    </dgm:pt>
    <dgm:pt modelId="{EED2EA4D-6B3E-4018-985F-803542E64661}" type="pres">
      <dgm:prSet presAssocID="{16FFC007-6E20-4131-A5CB-539A8FEDA47C}" presName="hierChild2" presStyleCnt="0"/>
      <dgm:spPr/>
    </dgm:pt>
  </dgm:ptLst>
  <dgm:cxnLst>
    <dgm:cxn modelId="{BD7C3E08-E5C0-4615-B0C4-17EDCDA44A72}" srcId="{AE1AD802-F394-4246-B041-E5EB3482D1AB}" destId="{FADE545C-90F2-47BC-992D-CFD2C5AE77F5}" srcOrd="2" destOrd="0" parTransId="{DF475392-D154-432E-AD50-7431110A6094}" sibTransId="{CE12F6E7-A659-48C3-8559-6DE46567F286}"/>
    <dgm:cxn modelId="{DAA20112-7910-4088-9F97-AF42324C0363}" srcId="{AE1AD802-F394-4246-B041-E5EB3482D1AB}" destId="{52CBE240-1BD3-4D2E-8766-04C9DBB6C8C1}" srcOrd="0" destOrd="0" parTransId="{48C68C5C-8BF7-4306-BCD7-D48B03B6FFAD}" sibTransId="{F1884169-8648-41D0-A925-4098D7615626}"/>
    <dgm:cxn modelId="{DC183016-CC62-4171-8FF4-A0AB6965760F}" srcId="{AE1AD802-F394-4246-B041-E5EB3482D1AB}" destId="{16FFC007-6E20-4131-A5CB-539A8FEDA47C}" srcOrd="3" destOrd="0" parTransId="{636B1C3D-09D3-451E-9F11-A4097881CA70}" sibTransId="{E926EEF5-FEA8-46EB-9E88-4570BF8D8959}"/>
    <dgm:cxn modelId="{8A0AA671-F0C5-4A84-BDA3-DC15F31412E6}" type="presOf" srcId="{FADE545C-90F2-47BC-992D-CFD2C5AE77F5}" destId="{0FD18B13-2B4D-41CA-B4FD-C6CE791CB9D1}" srcOrd="0" destOrd="0" presId="urn:microsoft.com/office/officeart/2005/8/layout/hierarchy1"/>
    <dgm:cxn modelId="{CCECA355-029B-4255-A01E-94AFEE22077D}" type="presOf" srcId="{52CBE240-1BD3-4D2E-8766-04C9DBB6C8C1}" destId="{6625AD62-0987-4D96-B6E0-BF3A7F3F5AD3}" srcOrd="0" destOrd="0" presId="urn:microsoft.com/office/officeart/2005/8/layout/hierarchy1"/>
    <dgm:cxn modelId="{0938D685-28C3-4242-8B4A-730AC8F7CAE2}" type="presOf" srcId="{16FFC007-6E20-4131-A5CB-539A8FEDA47C}" destId="{7B037232-0A7A-4382-AB63-7C9C189E5DDE}" srcOrd="0" destOrd="0" presId="urn:microsoft.com/office/officeart/2005/8/layout/hierarchy1"/>
    <dgm:cxn modelId="{E2BBEC99-EFBD-418A-86D1-222D9D6C3F6E}" srcId="{AE1AD802-F394-4246-B041-E5EB3482D1AB}" destId="{FBEA7E22-4B25-4FCB-A1BC-34E4C6F861BC}" srcOrd="1" destOrd="0" parTransId="{DD6DEC5D-237F-462D-81EE-7DEEF6A4140A}" sibTransId="{B9BC620A-557D-4EF7-9D2C-DDC5A6E0A147}"/>
    <dgm:cxn modelId="{35F5BE9E-F677-45A3-BA99-FF013B334FA0}" type="presOf" srcId="{AE1AD802-F394-4246-B041-E5EB3482D1AB}" destId="{91F7A64E-AC1E-45FA-9BB9-900E9D301FD6}" srcOrd="0" destOrd="0" presId="urn:microsoft.com/office/officeart/2005/8/layout/hierarchy1"/>
    <dgm:cxn modelId="{CB2FEDFB-2A04-4829-9A88-F76667B04B74}" type="presOf" srcId="{FBEA7E22-4B25-4FCB-A1BC-34E4C6F861BC}" destId="{22B0F996-2233-4D05-8DF1-992A65691626}" srcOrd="0" destOrd="0" presId="urn:microsoft.com/office/officeart/2005/8/layout/hierarchy1"/>
    <dgm:cxn modelId="{3CE07CD6-953C-4FBE-828B-1ECAC120D348}" type="presParOf" srcId="{91F7A64E-AC1E-45FA-9BB9-900E9D301FD6}" destId="{D9417354-FD3B-42ED-8F7A-EF2E87C92F37}" srcOrd="0" destOrd="0" presId="urn:microsoft.com/office/officeart/2005/8/layout/hierarchy1"/>
    <dgm:cxn modelId="{1E8BC63F-93BC-4120-BB21-E53FF358F449}" type="presParOf" srcId="{D9417354-FD3B-42ED-8F7A-EF2E87C92F37}" destId="{8EFABDC1-BF59-4403-A020-95DA269878CA}" srcOrd="0" destOrd="0" presId="urn:microsoft.com/office/officeart/2005/8/layout/hierarchy1"/>
    <dgm:cxn modelId="{903C2DE8-3E86-47A1-8342-58EDED9E8C86}" type="presParOf" srcId="{8EFABDC1-BF59-4403-A020-95DA269878CA}" destId="{D2C2AFAB-9525-47B0-AA77-B26CC0680B92}" srcOrd="0" destOrd="0" presId="urn:microsoft.com/office/officeart/2005/8/layout/hierarchy1"/>
    <dgm:cxn modelId="{7499D9E6-5370-4078-ADE4-0B9A32A920EE}" type="presParOf" srcId="{8EFABDC1-BF59-4403-A020-95DA269878CA}" destId="{6625AD62-0987-4D96-B6E0-BF3A7F3F5AD3}" srcOrd="1" destOrd="0" presId="urn:microsoft.com/office/officeart/2005/8/layout/hierarchy1"/>
    <dgm:cxn modelId="{68F62888-0589-4B5F-81B4-7820BA8E0122}" type="presParOf" srcId="{D9417354-FD3B-42ED-8F7A-EF2E87C92F37}" destId="{12898FBF-8CE7-4B80-A445-B03213146769}" srcOrd="1" destOrd="0" presId="urn:microsoft.com/office/officeart/2005/8/layout/hierarchy1"/>
    <dgm:cxn modelId="{46B9D10A-34AB-41A5-B865-2C6FC9E77CD7}" type="presParOf" srcId="{91F7A64E-AC1E-45FA-9BB9-900E9D301FD6}" destId="{2E81C165-FACC-4C37-A219-35A31547AC53}" srcOrd="1" destOrd="0" presId="urn:microsoft.com/office/officeart/2005/8/layout/hierarchy1"/>
    <dgm:cxn modelId="{3F93CF16-03F6-47FF-90E0-2C468EF1A5C3}" type="presParOf" srcId="{2E81C165-FACC-4C37-A219-35A31547AC53}" destId="{8C568D48-C0F2-4813-A106-1E08889DE8A4}" srcOrd="0" destOrd="0" presId="urn:microsoft.com/office/officeart/2005/8/layout/hierarchy1"/>
    <dgm:cxn modelId="{0898FA7D-4DF2-402C-B221-1324242CAFD1}" type="presParOf" srcId="{8C568D48-C0F2-4813-A106-1E08889DE8A4}" destId="{21A9A2E3-65A4-4C2F-B1FB-6EC72C98808D}" srcOrd="0" destOrd="0" presId="urn:microsoft.com/office/officeart/2005/8/layout/hierarchy1"/>
    <dgm:cxn modelId="{F3398FBA-542B-4E04-B1EF-2EE014862DCA}" type="presParOf" srcId="{8C568D48-C0F2-4813-A106-1E08889DE8A4}" destId="{22B0F996-2233-4D05-8DF1-992A65691626}" srcOrd="1" destOrd="0" presId="urn:microsoft.com/office/officeart/2005/8/layout/hierarchy1"/>
    <dgm:cxn modelId="{39223B79-ADDC-43E2-BF17-BB0E6E087F11}" type="presParOf" srcId="{2E81C165-FACC-4C37-A219-35A31547AC53}" destId="{2D39DCE9-0DD1-49A1-BDEA-055C85A706A3}" srcOrd="1" destOrd="0" presId="urn:microsoft.com/office/officeart/2005/8/layout/hierarchy1"/>
    <dgm:cxn modelId="{AA0B2C0A-65AF-4865-B820-41F1B6423D3D}" type="presParOf" srcId="{91F7A64E-AC1E-45FA-9BB9-900E9D301FD6}" destId="{E720356B-56F6-4064-878C-0A01E0F68C06}" srcOrd="2" destOrd="0" presId="urn:microsoft.com/office/officeart/2005/8/layout/hierarchy1"/>
    <dgm:cxn modelId="{7D65B18E-BBF5-49C2-8292-9466585F24E5}" type="presParOf" srcId="{E720356B-56F6-4064-878C-0A01E0F68C06}" destId="{7943066F-5B7B-43F6-85CD-B8C1C1B6AA74}" srcOrd="0" destOrd="0" presId="urn:microsoft.com/office/officeart/2005/8/layout/hierarchy1"/>
    <dgm:cxn modelId="{867A64B4-86C0-4564-8663-EF2C6FD70356}" type="presParOf" srcId="{7943066F-5B7B-43F6-85CD-B8C1C1B6AA74}" destId="{69134A32-5A31-4357-912B-7513F4D2021E}" srcOrd="0" destOrd="0" presId="urn:microsoft.com/office/officeart/2005/8/layout/hierarchy1"/>
    <dgm:cxn modelId="{9BCB0BB8-6C32-443C-BEAE-D269219808B1}" type="presParOf" srcId="{7943066F-5B7B-43F6-85CD-B8C1C1B6AA74}" destId="{0FD18B13-2B4D-41CA-B4FD-C6CE791CB9D1}" srcOrd="1" destOrd="0" presId="urn:microsoft.com/office/officeart/2005/8/layout/hierarchy1"/>
    <dgm:cxn modelId="{0587222D-711A-4702-86ED-F93A512C3736}" type="presParOf" srcId="{E720356B-56F6-4064-878C-0A01E0F68C06}" destId="{0DC5675A-1914-445D-831F-4CCF43E98071}" srcOrd="1" destOrd="0" presId="urn:microsoft.com/office/officeart/2005/8/layout/hierarchy1"/>
    <dgm:cxn modelId="{29781D86-E8B7-499B-96CC-0D144FE144C6}" type="presParOf" srcId="{91F7A64E-AC1E-45FA-9BB9-900E9D301FD6}" destId="{2A50778E-2769-454A-A620-06408E8427E7}" srcOrd="3" destOrd="0" presId="urn:microsoft.com/office/officeart/2005/8/layout/hierarchy1"/>
    <dgm:cxn modelId="{FA6E0994-2600-4EE9-B1BB-5143F8DB3B67}" type="presParOf" srcId="{2A50778E-2769-454A-A620-06408E8427E7}" destId="{BAFA2E69-771D-44CC-8BDC-AF9CB12A5F4A}" srcOrd="0" destOrd="0" presId="urn:microsoft.com/office/officeart/2005/8/layout/hierarchy1"/>
    <dgm:cxn modelId="{3B81F66B-9BCF-449A-9EF9-5E1DB531A3E4}" type="presParOf" srcId="{BAFA2E69-771D-44CC-8BDC-AF9CB12A5F4A}" destId="{49E4C0B2-7AA0-4635-86A9-1BFDEA94C5D7}" srcOrd="0" destOrd="0" presId="urn:microsoft.com/office/officeart/2005/8/layout/hierarchy1"/>
    <dgm:cxn modelId="{C2AA418C-D692-41D9-827E-69D8FB11275B}" type="presParOf" srcId="{BAFA2E69-771D-44CC-8BDC-AF9CB12A5F4A}" destId="{7B037232-0A7A-4382-AB63-7C9C189E5DDE}" srcOrd="1" destOrd="0" presId="urn:microsoft.com/office/officeart/2005/8/layout/hierarchy1"/>
    <dgm:cxn modelId="{9E5C72D3-8C29-421D-A2D7-C2D555404DB6}" type="presParOf" srcId="{2A50778E-2769-454A-A620-06408E8427E7}" destId="{EED2EA4D-6B3E-4018-985F-803542E646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49781D-467A-486D-93F1-2D6CFB0ADD8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01CAD289-69C7-45C7-98D8-6203525A0DF4}">
      <dgm:prSet/>
      <dgm:spPr/>
      <dgm:t>
        <a:bodyPr/>
        <a:lstStyle/>
        <a:p>
          <a:r>
            <a:rPr lang="en-US"/>
            <a:t>Changes to state law allow the assessor to grant disabled veterans an exemption for property taxes. It also allows the assessor to extend the exemption without the need for a yearly application. </a:t>
          </a:r>
        </a:p>
      </dgm:t>
    </dgm:pt>
    <dgm:pt modelId="{7A6D79A5-34D2-4CA0-AA3B-55EE68054540}" type="parTrans" cxnId="{42A33316-9079-45D1-B8CB-CD716CEA496A}">
      <dgm:prSet/>
      <dgm:spPr/>
      <dgm:t>
        <a:bodyPr/>
        <a:lstStyle/>
        <a:p>
          <a:endParaRPr lang="en-US"/>
        </a:p>
      </dgm:t>
    </dgm:pt>
    <dgm:pt modelId="{D713AAA6-35F1-434A-9B20-0EA06F758BED}" type="sibTrans" cxnId="{42A33316-9079-45D1-B8CB-CD716CEA496A}">
      <dgm:prSet/>
      <dgm:spPr/>
      <dgm:t>
        <a:bodyPr/>
        <a:lstStyle/>
        <a:p>
          <a:endParaRPr lang="en-US"/>
        </a:p>
      </dgm:t>
    </dgm:pt>
    <dgm:pt modelId="{898CA3F5-AF43-4C81-9569-A286299928C1}">
      <dgm:prSet/>
      <dgm:spPr/>
      <dgm:t>
        <a:bodyPr/>
        <a:lstStyle/>
        <a:p>
          <a:r>
            <a:rPr lang="en-US"/>
            <a:t>The assessor is required to audit this program to ensure that anyone granted the disable veterans exemption actually qualified for the exemption. </a:t>
          </a:r>
        </a:p>
      </dgm:t>
    </dgm:pt>
    <dgm:pt modelId="{2CBF6D9A-9EC6-4EBF-BB8B-8E3BFEA41C97}" type="parTrans" cxnId="{BCC3CDA9-9E7A-46C2-89F2-0C9F651743E4}">
      <dgm:prSet/>
      <dgm:spPr/>
      <dgm:t>
        <a:bodyPr/>
        <a:lstStyle/>
        <a:p>
          <a:endParaRPr lang="en-US"/>
        </a:p>
      </dgm:t>
    </dgm:pt>
    <dgm:pt modelId="{013A99C9-BF20-41B1-8592-3636344D0815}" type="sibTrans" cxnId="{BCC3CDA9-9E7A-46C2-89F2-0C9F651743E4}">
      <dgm:prSet/>
      <dgm:spPr/>
      <dgm:t>
        <a:bodyPr/>
        <a:lstStyle/>
        <a:p>
          <a:endParaRPr lang="en-US"/>
        </a:p>
      </dgm:t>
    </dgm:pt>
    <dgm:pt modelId="{36742A13-7098-4CCE-A5D3-546672353D0A}" type="pres">
      <dgm:prSet presAssocID="{7F49781D-467A-486D-93F1-2D6CFB0ADD83}" presName="outerComposite" presStyleCnt="0">
        <dgm:presLayoutVars>
          <dgm:chMax val="5"/>
          <dgm:dir/>
          <dgm:resizeHandles val="exact"/>
        </dgm:presLayoutVars>
      </dgm:prSet>
      <dgm:spPr/>
    </dgm:pt>
    <dgm:pt modelId="{0F51ABC3-A8CA-495C-952D-9089C77FEDA5}" type="pres">
      <dgm:prSet presAssocID="{7F49781D-467A-486D-93F1-2D6CFB0ADD83}" presName="dummyMaxCanvas" presStyleCnt="0">
        <dgm:presLayoutVars/>
      </dgm:prSet>
      <dgm:spPr/>
    </dgm:pt>
    <dgm:pt modelId="{27E48797-5427-4AF9-84F2-BBCD73C919E6}" type="pres">
      <dgm:prSet presAssocID="{7F49781D-467A-486D-93F1-2D6CFB0ADD83}" presName="TwoNodes_1" presStyleLbl="node1" presStyleIdx="0" presStyleCnt="2">
        <dgm:presLayoutVars>
          <dgm:bulletEnabled val="1"/>
        </dgm:presLayoutVars>
      </dgm:prSet>
      <dgm:spPr/>
    </dgm:pt>
    <dgm:pt modelId="{5E54658E-8735-4F6C-AA74-64CC0C3A015D}" type="pres">
      <dgm:prSet presAssocID="{7F49781D-467A-486D-93F1-2D6CFB0ADD83}" presName="TwoNodes_2" presStyleLbl="node1" presStyleIdx="1" presStyleCnt="2">
        <dgm:presLayoutVars>
          <dgm:bulletEnabled val="1"/>
        </dgm:presLayoutVars>
      </dgm:prSet>
      <dgm:spPr/>
    </dgm:pt>
    <dgm:pt modelId="{2CDA0806-E5CC-4761-A453-D01A2C7FE5F3}" type="pres">
      <dgm:prSet presAssocID="{7F49781D-467A-486D-93F1-2D6CFB0ADD83}" presName="TwoConn_1-2" presStyleLbl="fgAccFollowNode1" presStyleIdx="0" presStyleCnt="1">
        <dgm:presLayoutVars>
          <dgm:bulletEnabled val="1"/>
        </dgm:presLayoutVars>
      </dgm:prSet>
      <dgm:spPr/>
    </dgm:pt>
    <dgm:pt modelId="{2638B727-46DF-44BA-8E18-9FE48CB6C8C1}" type="pres">
      <dgm:prSet presAssocID="{7F49781D-467A-486D-93F1-2D6CFB0ADD83}" presName="TwoNodes_1_text" presStyleLbl="node1" presStyleIdx="1" presStyleCnt="2">
        <dgm:presLayoutVars>
          <dgm:bulletEnabled val="1"/>
        </dgm:presLayoutVars>
      </dgm:prSet>
      <dgm:spPr/>
    </dgm:pt>
    <dgm:pt modelId="{62975BE4-6109-49AE-AD31-BD22E4BA8387}" type="pres">
      <dgm:prSet presAssocID="{7F49781D-467A-486D-93F1-2D6CFB0ADD83}" presName="TwoNodes_2_text" presStyleLbl="node1" presStyleIdx="1" presStyleCnt="2">
        <dgm:presLayoutVars>
          <dgm:bulletEnabled val="1"/>
        </dgm:presLayoutVars>
      </dgm:prSet>
      <dgm:spPr/>
    </dgm:pt>
  </dgm:ptLst>
  <dgm:cxnLst>
    <dgm:cxn modelId="{42A33316-9079-45D1-B8CB-CD716CEA496A}" srcId="{7F49781D-467A-486D-93F1-2D6CFB0ADD83}" destId="{01CAD289-69C7-45C7-98D8-6203525A0DF4}" srcOrd="0" destOrd="0" parTransId="{7A6D79A5-34D2-4CA0-AA3B-55EE68054540}" sibTransId="{D713AAA6-35F1-434A-9B20-0EA06F758BED}"/>
    <dgm:cxn modelId="{4B8D1421-DC21-474F-BF6C-4D97A673CC75}" type="presOf" srcId="{D713AAA6-35F1-434A-9B20-0EA06F758BED}" destId="{2CDA0806-E5CC-4761-A453-D01A2C7FE5F3}" srcOrd="0" destOrd="0" presId="urn:microsoft.com/office/officeart/2005/8/layout/vProcess5"/>
    <dgm:cxn modelId="{3DBDDF26-B7AE-4121-A96C-2AC8283FC722}" type="presOf" srcId="{898CA3F5-AF43-4C81-9569-A286299928C1}" destId="{5E54658E-8735-4F6C-AA74-64CC0C3A015D}" srcOrd="0" destOrd="0" presId="urn:microsoft.com/office/officeart/2005/8/layout/vProcess5"/>
    <dgm:cxn modelId="{37F7D279-103B-4369-8BF8-718B7ACD183E}" type="presOf" srcId="{01CAD289-69C7-45C7-98D8-6203525A0DF4}" destId="{2638B727-46DF-44BA-8E18-9FE48CB6C8C1}" srcOrd="1" destOrd="0" presId="urn:microsoft.com/office/officeart/2005/8/layout/vProcess5"/>
    <dgm:cxn modelId="{BCC3CDA9-9E7A-46C2-89F2-0C9F651743E4}" srcId="{7F49781D-467A-486D-93F1-2D6CFB0ADD83}" destId="{898CA3F5-AF43-4C81-9569-A286299928C1}" srcOrd="1" destOrd="0" parTransId="{2CBF6D9A-9EC6-4EBF-BB8B-8E3BFEA41C97}" sibTransId="{013A99C9-BF20-41B1-8592-3636344D0815}"/>
    <dgm:cxn modelId="{E2359EB4-B4C4-4FD5-9896-966BB466C5A6}" type="presOf" srcId="{7F49781D-467A-486D-93F1-2D6CFB0ADD83}" destId="{36742A13-7098-4CCE-A5D3-546672353D0A}" srcOrd="0" destOrd="0" presId="urn:microsoft.com/office/officeart/2005/8/layout/vProcess5"/>
    <dgm:cxn modelId="{680F14BB-2B55-471D-ADF9-4B6D9C3F508E}" type="presOf" srcId="{898CA3F5-AF43-4C81-9569-A286299928C1}" destId="{62975BE4-6109-49AE-AD31-BD22E4BA8387}" srcOrd="1" destOrd="0" presId="urn:microsoft.com/office/officeart/2005/8/layout/vProcess5"/>
    <dgm:cxn modelId="{72B255FD-3DFD-462E-B9C0-F1EA75557B20}" type="presOf" srcId="{01CAD289-69C7-45C7-98D8-6203525A0DF4}" destId="{27E48797-5427-4AF9-84F2-BBCD73C919E6}" srcOrd="0" destOrd="0" presId="urn:microsoft.com/office/officeart/2005/8/layout/vProcess5"/>
    <dgm:cxn modelId="{2BE9608E-FCAF-40F0-9343-38812230F1AE}" type="presParOf" srcId="{36742A13-7098-4CCE-A5D3-546672353D0A}" destId="{0F51ABC3-A8CA-495C-952D-9089C77FEDA5}" srcOrd="0" destOrd="0" presId="urn:microsoft.com/office/officeart/2005/8/layout/vProcess5"/>
    <dgm:cxn modelId="{A01503FA-4378-4AC1-87A2-00B461760BE8}" type="presParOf" srcId="{36742A13-7098-4CCE-A5D3-546672353D0A}" destId="{27E48797-5427-4AF9-84F2-BBCD73C919E6}" srcOrd="1" destOrd="0" presId="urn:microsoft.com/office/officeart/2005/8/layout/vProcess5"/>
    <dgm:cxn modelId="{5B9722F6-0985-4927-A423-8E5A7C15EA37}" type="presParOf" srcId="{36742A13-7098-4CCE-A5D3-546672353D0A}" destId="{5E54658E-8735-4F6C-AA74-64CC0C3A015D}" srcOrd="2" destOrd="0" presId="urn:microsoft.com/office/officeart/2005/8/layout/vProcess5"/>
    <dgm:cxn modelId="{664837C0-4F77-47E8-A0EE-CA388E89424A}" type="presParOf" srcId="{36742A13-7098-4CCE-A5D3-546672353D0A}" destId="{2CDA0806-E5CC-4761-A453-D01A2C7FE5F3}" srcOrd="3" destOrd="0" presId="urn:microsoft.com/office/officeart/2005/8/layout/vProcess5"/>
    <dgm:cxn modelId="{8BF51ED7-94D5-4345-B409-4144013A08DC}" type="presParOf" srcId="{36742A13-7098-4CCE-A5D3-546672353D0A}" destId="{2638B727-46DF-44BA-8E18-9FE48CB6C8C1}" srcOrd="4" destOrd="0" presId="urn:microsoft.com/office/officeart/2005/8/layout/vProcess5"/>
    <dgm:cxn modelId="{F1346211-5DE7-44F0-920E-BE43657FAD56}" type="presParOf" srcId="{36742A13-7098-4CCE-A5D3-546672353D0A}" destId="{62975BE4-6109-49AE-AD31-BD22E4BA838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3BF00A-12DA-4DA4-BAEB-0B17BF1A733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6A1F2D9-5C0F-486F-9A2F-FB60B9C2F81E}">
      <dgm:prSet/>
      <dgm:spPr/>
      <dgm:t>
        <a:bodyPr/>
        <a:lstStyle/>
        <a:p>
          <a:r>
            <a:rPr lang="en-US"/>
            <a:t>Alvin Horhn – Deputy CFO/Assessor </a:t>
          </a:r>
          <a:r>
            <a:rPr lang="en-US">
              <a:hlinkClick xmlns:r="http://schemas.openxmlformats.org/officeDocument/2006/relationships" r:id="rId1"/>
            </a:rPr>
            <a:t>horhna@detroitmi.gov</a:t>
          </a:r>
          <a:endParaRPr lang="en-US"/>
        </a:p>
      </dgm:t>
    </dgm:pt>
    <dgm:pt modelId="{F74D3A2A-64A0-4B43-9DB5-CE1939BEBA54}" type="parTrans" cxnId="{E5913DFF-840E-4CC1-8D9B-4C863A487216}">
      <dgm:prSet/>
      <dgm:spPr/>
      <dgm:t>
        <a:bodyPr/>
        <a:lstStyle/>
        <a:p>
          <a:endParaRPr lang="en-US"/>
        </a:p>
      </dgm:t>
    </dgm:pt>
    <dgm:pt modelId="{04A00155-A21E-4387-8D7E-7532BF079706}" type="sibTrans" cxnId="{E5913DFF-840E-4CC1-8D9B-4C863A487216}">
      <dgm:prSet/>
      <dgm:spPr/>
      <dgm:t>
        <a:bodyPr/>
        <a:lstStyle/>
        <a:p>
          <a:endParaRPr lang="en-US"/>
        </a:p>
      </dgm:t>
    </dgm:pt>
    <dgm:pt modelId="{985E8845-7AB5-4F51-87B5-3E8253B91CE0}">
      <dgm:prSet/>
      <dgm:spPr/>
      <dgm:t>
        <a:bodyPr/>
        <a:lstStyle/>
        <a:p>
          <a:r>
            <a:rPr lang="en-US"/>
            <a:t>Charles Ericson – Assessor </a:t>
          </a:r>
          <a:r>
            <a:rPr lang="en-US">
              <a:hlinkClick xmlns:r="http://schemas.openxmlformats.org/officeDocument/2006/relationships" r:id="rId2"/>
            </a:rPr>
            <a:t>ericsonc@detroitmi.gov</a:t>
          </a:r>
          <a:endParaRPr lang="en-US"/>
        </a:p>
      </dgm:t>
    </dgm:pt>
    <dgm:pt modelId="{8795526B-8F42-45ED-8100-A37C3AA4FE74}" type="parTrans" cxnId="{C6810547-891F-4B3E-831A-9EB834FC0CC4}">
      <dgm:prSet/>
      <dgm:spPr/>
      <dgm:t>
        <a:bodyPr/>
        <a:lstStyle/>
        <a:p>
          <a:endParaRPr lang="en-US"/>
        </a:p>
      </dgm:t>
    </dgm:pt>
    <dgm:pt modelId="{68ACF51A-2997-4F89-97CE-E0E5301DA391}" type="sibTrans" cxnId="{C6810547-891F-4B3E-831A-9EB834FC0CC4}">
      <dgm:prSet/>
      <dgm:spPr/>
      <dgm:t>
        <a:bodyPr/>
        <a:lstStyle/>
        <a:p>
          <a:endParaRPr lang="en-US"/>
        </a:p>
      </dgm:t>
    </dgm:pt>
    <dgm:pt modelId="{4D9132AB-B1B5-4417-BFAE-AB6BFC54A554}">
      <dgm:prSet/>
      <dgm:spPr/>
      <dgm:t>
        <a:bodyPr/>
        <a:lstStyle/>
        <a:p>
          <a:r>
            <a:rPr lang="en-US"/>
            <a:t>Cynthia Burton – Deputy Assessor burtoncyn@detroitmi.gov</a:t>
          </a:r>
        </a:p>
      </dgm:t>
    </dgm:pt>
    <dgm:pt modelId="{ACFD1710-77F9-490B-A482-A478F8D562D2}" type="parTrans" cxnId="{901FCBEC-9C30-4330-A8F9-BF43DAB633D4}">
      <dgm:prSet/>
      <dgm:spPr/>
      <dgm:t>
        <a:bodyPr/>
        <a:lstStyle/>
        <a:p>
          <a:endParaRPr lang="en-US"/>
        </a:p>
      </dgm:t>
    </dgm:pt>
    <dgm:pt modelId="{D4285BC6-7C91-40D6-81BB-021D7D73ECE7}" type="sibTrans" cxnId="{901FCBEC-9C30-4330-A8F9-BF43DAB633D4}">
      <dgm:prSet/>
      <dgm:spPr/>
      <dgm:t>
        <a:bodyPr/>
        <a:lstStyle/>
        <a:p>
          <a:endParaRPr lang="en-US"/>
        </a:p>
      </dgm:t>
    </dgm:pt>
    <dgm:pt modelId="{FBAD2F04-447D-450F-8AD0-B297D145AD5C}" type="pres">
      <dgm:prSet presAssocID="{553BF00A-12DA-4DA4-BAEB-0B17BF1A733E}" presName="outerComposite" presStyleCnt="0">
        <dgm:presLayoutVars>
          <dgm:chMax val="5"/>
          <dgm:dir/>
          <dgm:resizeHandles val="exact"/>
        </dgm:presLayoutVars>
      </dgm:prSet>
      <dgm:spPr/>
    </dgm:pt>
    <dgm:pt modelId="{7811C676-F3E5-41E4-93AF-C4E2E705A5E3}" type="pres">
      <dgm:prSet presAssocID="{553BF00A-12DA-4DA4-BAEB-0B17BF1A733E}" presName="dummyMaxCanvas" presStyleCnt="0">
        <dgm:presLayoutVars/>
      </dgm:prSet>
      <dgm:spPr/>
    </dgm:pt>
    <dgm:pt modelId="{3371497C-F7FC-44EB-9E09-261E59AAF15F}" type="pres">
      <dgm:prSet presAssocID="{553BF00A-12DA-4DA4-BAEB-0B17BF1A733E}" presName="ThreeNodes_1" presStyleLbl="node1" presStyleIdx="0" presStyleCnt="3">
        <dgm:presLayoutVars>
          <dgm:bulletEnabled val="1"/>
        </dgm:presLayoutVars>
      </dgm:prSet>
      <dgm:spPr/>
    </dgm:pt>
    <dgm:pt modelId="{0ECE053F-F5A2-4A8D-8E17-813B44448C78}" type="pres">
      <dgm:prSet presAssocID="{553BF00A-12DA-4DA4-BAEB-0B17BF1A733E}" presName="ThreeNodes_2" presStyleLbl="node1" presStyleIdx="1" presStyleCnt="3">
        <dgm:presLayoutVars>
          <dgm:bulletEnabled val="1"/>
        </dgm:presLayoutVars>
      </dgm:prSet>
      <dgm:spPr/>
    </dgm:pt>
    <dgm:pt modelId="{40F82747-AF0D-443D-B134-3862E9E70573}" type="pres">
      <dgm:prSet presAssocID="{553BF00A-12DA-4DA4-BAEB-0B17BF1A733E}" presName="ThreeNodes_3" presStyleLbl="node1" presStyleIdx="2" presStyleCnt="3">
        <dgm:presLayoutVars>
          <dgm:bulletEnabled val="1"/>
        </dgm:presLayoutVars>
      </dgm:prSet>
      <dgm:spPr/>
    </dgm:pt>
    <dgm:pt modelId="{75FFF140-A087-466E-BB3D-E5A8AFF4D1D0}" type="pres">
      <dgm:prSet presAssocID="{553BF00A-12DA-4DA4-BAEB-0B17BF1A733E}" presName="ThreeConn_1-2" presStyleLbl="fgAccFollowNode1" presStyleIdx="0" presStyleCnt="2">
        <dgm:presLayoutVars>
          <dgm:bulletEnabled val="1"/>
        </dgm:presLayoutVars>
      </dgm:prSet>
      <dgm:spPr/>
    </dgm:pt>
    <dgm:pt modelId="{E5649DD2-42B0-4382-B89B-536EE77A2636}" type="pres">
      <dgm:prSet presAssocID="{553BF00A-12DA-4DA4-BAEB-0B17BF1A733E}" presName="ThreeConn_2-3" presStyleLbl="fgAccFollowNode1" presStyleIdx="1" presStyleCnt="2">
        <dgm:presLayoutVars>
          <dgm:bulletEnabled val="1"/>
        </dgm:presLayoutVars>
      </dgm:prSet>
      <dgm:spPr/>
    </dgm:pt>
    <dgm:pt modelId="{F427ABD0-FD2B-47C9-B780-9B3F58E1CC42}" type="pres">
      <dgm:prSet presAssocID="{553BF00A-12DA-4DA4-BAEB-0B17BF1A733E}" presName="ThreeNodes_1_text" presStyleLbl="node1" presStyleIdx="2" presStyleCnt="3">
        <dgm:presLayoutVars>
          <dgm:bulletEnabled val="1"/>
        </dgm:presLayoutVars>
      </dgm:prSet>
      <dgm:spPr/>
    </dgm:pt>
    <dgm:pt modelId="{FA03A7E3-24FB-4372-A9AA-534AF8DEFFC6}" type="pres">
      <dgm:prSet presAssocID="{553BF00A-12DA-4DA4-BAEB-0B17BF1A733E}" presName="ThreeNodes_2_text" presStyleLbl="node1" presStyleIdx="2" presStyleCnt="3">
        <dgm:presLayoutVars>
          <dgm:bulletEnabled val="1"/>
        </dgm:presLayoutVars>
      </dgm:prSet>
      <dgm:spPr/>
    </dgm:pt>
    <dgm:pt modelId="{74B10816-13BA-430E-B64C-1AC281CA8D0F}" type="pres">
      <dgm:prSet presAssocID="{553BF00A-12DA-4DA4-BAEB-0B17BF1A733E}" presName="ThreeNodes_3_text" presStyleLbl="node1" presStyleIdx="2" presStyleCnt="3">
        <dgm:presLayoutVars>
          <dgm:bulletEnabled val="1"/>
        </dgm:presLayoutVars>
      </dgm:prSet>
      <dgm:spPr/>
    </dgm:pt>
  </dgm:ptLst>
  <dgm:cxnLst>
    <dgm:cxn modelId="{D9D62123-0619-4BF4-A420-5CD5944E11AB}" type="presOf" srcId="{36A1F2D9-5C0F-486F-9A2F-FB60B9C2F81E}" destId="{3371497C-F7FC-44EB-9E09-261E59AAF15F}" srcOrd="0" destOrd="0" presId="urn:microsoft.com/office/officeart/2005/8/layout/vProcess5"/>
    <dgm:cxn modelId="{21B1A630-4451-4450-B540-F664D75FF239}" type="presOf" srcId="{68ACF51A-2997-4F89-97CE-E0E5301DA391}" destId="{E5649DD2-42B0-4382-B89B-536EE77A2636}" srcOrd="0" destOrd="0" presId="urn:microsoft.com/office/officeart/2005/8/layout/vProcess5"/>
    <dgm:cxn modelId="{2371773B-3591-4756-B7A5-B336D8AFF272}" type="presOf" srcId="{36A1F2D9-5C0F-486F-9A2F-FB60B9C2F81E}" destId="{F427ABD0-FD2B-47C9-B780-9B3F58E1CC42}" srcOrd="1" destOrd="0" presId="urn:microsoft.com/office/officeart/2005/8/layout/vProcess5"/>
    <dgm:cxn modelId="{1F44EC5B-B3BF-4BDC-AB6E-F3AE9B13DD02}" type="presOf" srcId="{04A00155-A21E-4387-8D7E-7532BF079706}" destId="{75FFF140-A087-466E-BB3D-E5A8AFF4D1D0}" srcOrd="0" destOrd="0" presId="urn:microsoft.com/office/officeart/2005/8/layout/vProcess5"/>
    <dgm:cxn modelId="{4F147646-1A34-4C51-8623-65944A2BE3D0}" type="presOf" srcId="{985E8845-7AB5-4F51-87B5-3E8253B91CE0}" destId="{0ECE053F-F5A2-4A8D-8E17-813B44448C78}" srcOrd="0" destOrd="0" presId="urn:microsoft.com/office/officeart/2005/8/layout/vProcess5"/>
    <dgm:cxn modelId="{C6810547-891F-4B3E-831A-9EB834FC0CC4}" srcId="{553BF00A-12DA-4DA4-BAEB-0B17BF1A733E}" destId="{985E8845-7AB5-4F51-87B5-3E8253B91CE0}" srcOrd="1" destOrd="0" parTransId="{8795526B-8F42-45ED-8100-A37C3AA4FE74}" sibTransId="{68ACF51A-2997-4F89-97CE-E0E5301DA391}"/>
    <dgm:cxn modelId="{D5C2C771-19BE-45E5-B331-A034041C0A25}" type="presOf" srcId="{553BF00A-12DA-4DA4-BAEB-0B17BF1A733E}" destId="{FBAD2F04-447D-450F-8AD0-B297D145AD5C}" srcOrd="0" destOrd="0" presId="urn:microsoft.com/office/officeart/2005/8/layout/vProcess5"/>
    <dgm:cxn modelId="{F57E6E89-45C3-4B02-9E84-4CAEB5FEE81E}" type="presOf" srcId="{4D9132AB-B1B5-4417-BFAE-AB6BFC54A554}" destId="{40F82747-AF0D-443D-B134-3862E9E70573}" srcOrd="0" destOrd="0" presId="urn:microsoft.com/office/officeart/2005/8/layout/vProcess5"/>
    <dgm:cxn modelId="{B90EB7CE-8D9A-450C-91BB-FC5DBA5801F3}" type="presOf" srcId="{4D9132AB-B1B5-4417-BFAE-AB6BFC54A554}" destId="{74B10816-13BA-430E-B64C-1AC281CA8D0F}" srcOrd="1" destOrd="0" presId="urn:microsoft.com/office/officeart/2005/8/layout/vProcess5"/>
    <dgm:cxn modelId="{4E5C28DA-EE50-4110-9D96-16102E90D1E8}" type="presOf" srcId="{985E8845-7AB5-4F51-87B5-3E8253B91CE0}" destId="{FA03A7E3-24FB-4372-A9AA-534AF8DEFFC6}" srcOrd="1" destOrd="0" presId="urn:microsoft.com/office/officeart/2005/8/layout/vProcess5"/>
    <dgm:cxn modelId="{901FCBEC-9C30-4330-A8F9-BF43DAB633D4}" srcId="{553BF00A-12DA-4DA4-BAEB-0B17BF1A733E}" destId="{4D9132AB-B1B5-4417-BFAE-AB6BFC54A554}" srcOrd="2" destOrd="0" parTransId="{ACFD1710-77F9-490B-A482-A478F8D562D2}" sibTransId="{D4285BC6-7C91-40D6-81BB-021D7D73ECE7}"/>
    <dgm:cxn modelId="{E5913DFF-840E-4CC1-8D9B-4C863A487216}" srcId="{553BF00A-12DA-4DA4-BAEB-0B17BF1A733E}" destId="{36A1F2D9-5C0F-486F-9A2F-FB60B9C2F81E}" srcOrd="0" destOrd="0" parTransId="{F74D3A2A-64A0-4B43-9DB5-CE1939BEBA54}" sibTransId="{04A00155-A21E-4387-8D7E-7532BF079706}"/>
    <dgm:cxn modelId="{E9E8AFBB-6390-4512-82AE-F954668DD46C}" type="presParOf" srcId="{FBAD2F04-447D-450F-8AD0-B297D145AD5C}" destId="{7811C676-F3E5-41E4-93AF-C4E2E705A5E3}" srcOrd="0" destOrd="0" presId="urn:microsoft.com/office/officeart/2005/8/layout/vProcess5"/>
    <dgm:cxn modelId="{42BFF0A0-E6C3-4DE2-A434-3CDA5C027823}" type="presParOf" srcId="{FBAD2F04-447D-450F-8AD0-B297D145AD5C}" destId="{3371497C-F7FC-44EB-9E09-261E59AAF15F}" srcOrd="1" destOrd="0" presId="urn:microsoft.com/office/officeart/2005/8/layout/vProcess5"/>
    <dgm:cxn modelId="{62D2C0A5-B7C3-4D6C-BAF7-FBF2EC6B3C31}" type="presParOf" srcId="{FBAD2F04-447D-450F-8AD0-B297D145AD5C}" destId="{0ECE053F-F5A2-4A8D-8E17-813B44448C78}" srcOrd="2" destOrd="0" presId="urn:microsoft.com/office/officeart/2005/8/layout/vProcess5"/>
    <dgm:cxn modelId="{7BE4FEE3-D519-4D26-B1CB-70D905F14B35}" type="presParOf" srcId="{FBAD2F04-447D-450F-8AD0-B297D145AD5C}" destId="{40F82747-AF0D-443D-B134-3862E9E70573}" srcOrd="3" destOrd="0" presId="urn:microsoft.com/office/officeart/2005/8/layout/vProcess5"/>
    <dgm:cxn modelId="{179A398B-4214-49C3-A830-F15AEA6B9F63}" type="presParOf" srcId="{FBAD2F04-447D-450F-8AD0-B297D145AD5C}" destId="{75FFF140-A087-466E-BB3D-E5A8AFF4D1D0}" srcOrd="4" destOrd="0" presId="urn:microsoft.com/office/officeart/2005/8/layout/vProcess5"/>
    <dgm:cxn modelId="{A0B92631-908F-4514-82DC-A436AF3E61E0}" type="presParOf" srcId="{FBAD2F04-447D-450F-8AD0-B297D145AD5C}" destId="{E5649DD2-42B0-4382-B89B-536EE77A2636}" srcOrd="5" destOrd="0" presId="urn:microsoft.com/office/officeart/2005/8/layout/vProcess5"/>
    <dgm:cxn modelId="{887F7C27-D625-4B9C-A07A-9E7612F809F9}" type="presParOf" srcId="{FBAD2F04-447D-450F-8AD0-B297D145AD5C}" destId="{F427ABD0-FD2B-47C9-B780-9B3F58E1CC42}" srcOrd="6" destOrd="0" presId="urn:microsoft.com/office/officeart/2005/8/layout/vProcess5"/>
    <dgm:cxn modelId="{4D34D8E4-DA9E-4EAF-84A4-7F4FD7B1C684}" type="presParOf" srcId="{FBAD2F04-447D-450F-8AD0-B297D145AD5C}" destId="{FA03A7E3-24FB-4372-A9AA-534AF8DEFFC6}" srcOrd="7" destOrd="0" presId="urn:microsoft.com/office/officeart/2005/8/layout/vProcess5"/>
    <dgm:cxn modelId="{6DBC9E20-E436-4343-A24B-C59D5CEBC44D}" type="presParOf" srcId="{FBAD2F04-447D-450F-8AD0-B297D145AD5C}" destId="{74B10816-13BA-430E-B64C-1AC281CA8D0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360FD-8B42-4BD7-BBD9-72903629FAF4}">
      <dsp:nvSpPr>
        <dsp:cNvPr id="0" name=""/>
        <dsp:cNvSpPr/>
      </dsp:nvSpPr>
      <dsp:spPr>
        <a:xfrm>
          <a:off x="1283" y="507953"/>
          <a:ext cx="4505585" cy="286104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7B5C3-158E-46C6-9387-09BC3BEF19C6}">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Capping – it means that the taxable value of your property will not increase more than the CPI or 5% (whichever is lower) as long as you own your home.</a:t>
          </a:r>
        </a:p>
      </dsp:txBody>
      <dsp:txXfrm>
        <a:off x="585701" y="1067340"/>
        <a:ext cx="4337991" cy="2693452"/>
      </dsp:txXfrm>
    </dsp:sp>
    <dsp:sp modelId="{1B072846-3673-4E11-BE27-863E5473F53D}">
      <dsp:nvSpPr>
        <dsp:cNvPr id="0" name=""/>
        <dsp:cNvSpPr/>
      </dsp:nvSpPr>
      <dsp:spPr>
        <a:xfrm>
          <a:off x="5508110" y="507953"/>
          <a:ext cx="4505585" cy="286104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32E6D-75A9-44A1-A24A-0E0FE6B31BA2}">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Uncapping – the taxable value of a property will uncap (meaning the Assessed and Taxable Value are the same) the year after you sale your property. Then the taxable value will be capped as long as the new owner owns the home. </a:t>
          </a:r>
        </a:p>
      </dsp:txBody>
      <dsp:txXfrm>
        <a:off x="6092527" y="1067340"/>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684DD-0022-4B62-95AA-7E9BEE988C8A}">
      <dsp:nvSpPr>
        <dsp:cNvPr id="0" name=""/>
        <dsp:cNvSpPr/>
      </dsp:nvSpPr>
      <dsp:spPr>
        <a:xfrm>
          <a:off x="0" y="0"/>
          <a:ext cx="5666808" cy="163617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latin typeface="+mj-lt"/>
            </a:rPr>
            <a:t>ONLINE</a:t>
          </a:r>
        </a:p>
      </dsp:txBody>
      <dsp:txXfrm>
        <a:off x="47922" y="47922"/>
        <a:ext cx="3901246" cy="1540332"/>
      </dsp:txXfrm>
    </dsp:sp>
    <dsp:sp modelId="{0B82E407-B80B-485D-90E0-998109F25DD9}">
      <dsp:nvSpPr>
        <dsp:cNvPr id="0" name=""/>
        <dsp:cNvSpPr/>
      </dsp:nvSpPr>
      <dsp:spPr>
        <a:xfrm>
          <a:off x="500012" y="1908872"/>
          <a:ext cx="5666808" cy="163617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latin typeface="+mj-lt"/>
            </a:rPr>
            <a:t>MAIL </a:t>
          </a:r>
        </a:p>
      </dsp:txBody>
      <dsp:txXfrm>
        <a:off x="547934" y="1956794"/>
        <a:ext cx="4007437" cy="1540331"/>
      </dsp:txXfrm>
    </dsp:sp>
    <dsp:sp modelId="{B8E84A87-7352-4E56-A9E3-1B923C12E909}">
      <dsp:nvSpPr>
        <dsp:cNvPr id="0" name=""/>
        <dsp:cNvSpPr/>
      </dsp:nvSpPr>
      <dsp:spPr>
        <a:xfrm>
          <a:off x="1000024" y="3817744"/>
          <a:ext cx="5666808" cy="163617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b="0" kern="1200">
              <a:latin typeface="+mj-lt"/>
            </a:rPr>
            <a:t>IN-PERSON</a:t>
          </a:r>
        </a:p>
      </dsp:txBody>
      <dsp:txXfrm>
        <a:off x="1047946" y="3865666"/>
        <a:ext cx="4007437" cy="1540331"/>
      </dsp:txXfrm>
    </dsp:sp>
    <dsp:sp modelId="{6903538E-CD95-4D37-8BBA-AA7B508D5095}">
      <dsp:nvSpPr>
        <dsp:cNvPr id="0" name=""/>
        <dsp:cNvSpPr/>
      </dsp:nvSpPr>
      <dsp:spPr>
        <a:xfrm>
          <a:off x="4603293" y="1240766"/>
          <a:ext cx="1063514" cy="106351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42584" y="1240766"/>
        <a:ext cx="584932" cy="800294"/>
      </dsp:txXfrm>
    </dsp:sp>
    <dsp:sp modelId="{F52D19A6-7E92-4ECA-95ED-0929DF32DF97}">
      <dsp:nvSpPr>
        <dsp:cNvPr id="0" name=""/>
        <dsp:cNvSpPr/>
      </dsp:nvSpPr>
      <dsp:spPr>
        <a:xfrm>
          <a:off x="5103306" y="3138730"/>
          <a:ext cx="1063514" cy="106351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42597" y="3138730"/>
        <a:ext cx="584932" cy="800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E9428-13FD-45D4-A90A-F133D829C7DE}">
      <dsp:nvSpPr>
        <dsp:cNvPr id="0" name=""/>
        <dsp:cNvSpPr/>
      </dsp:nvSpPr>
      <dsp:spPr>
        <a:xfrm>
          <a:off x="0" y="3162"/>
          <a:ext cx="6364224" cy="6479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7CC6E-55EA-4F24-9438-C19D4FEB38E0}">
      <dsp:nvSpPr>
        <dsp:cNvPr id="0" name=""/>
        <dsp:cNvSpPr/>
      </dsp:nvSpPr>
      <dsp:spPr>
        <a:xfrm>
          <a:off x="196002" y="148949"/>
          <a:ext cx="356368" cy="356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E76C34-E13D-4780-AF6E-8150D440B735}">
      <dsp:nvSpPr>
        <dsp:cNvPr id="0" name=""/>
        <dsp:cNvSpPr/>
      </dsp:nvSpPr>
      <dsp:spPr>
        <a:xfrm>
          <a:off x="748372" y="3162"/>
          <a:ext cx="5615119"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711200">
            <a:lnSpc>
              <a:spcPct val="90000"/>
            </a:lnSpc>
            <a:spcBef>
              <a:spcPct val="0"/>
            </a:spcBef>
            <a:spcAft>
              <a:spcPct val="35000"/>
            </a:spcAft>
            <a:buNone/>
          </a:pPr>
          <a:r>
            <a:rPr lang="en-US" sz="1600" b="1" kern="1200"/>
            <a:t>On-Line:</a:t>
          </a:r>
          <a:endParaRPr lang="en-US" sz="1600" kern="1200"/>
        </a:p>
      </dsp:txBody>
      <dsp:txXfrm>
        <a:off x="748372" y="3162"/>
        <a:ext cx="5615119" cy="647941"/>
      </dsp:txXfrm>
    </dsp:sp>
    <dsp:sp modelId="{5E497F00-D0A3-4E8B-A76D-F98348AEB300}">
      <dsp:nvSpPr>
        <dsp:cNvPr id="0" name=""/>
        <dsp:cNvSpPr/>
      </dsp:nvSpPr>
      <dsp:spPr>
        <a:xfrm>
          <a:off x="0" y="813090"/>
          <a:ext cx="6364224" cy="6479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66760-1163-4AB5-A0A2-E1FB36FA11A7}">
      <dsp:nvSpPr>
        <dsp:cNvPr id="0" name=""/>
        <dsp:cNvSpPr/>
      </dsp:nvSpPr>
      <dsp:spPr>
        <a:xfrm>
          <a:off x="196002" y="958877"/>
          <a:ext cx="356368" cy="356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38D858-3B29-402A-BF6E-05CAB2CF824B}">
      <dsp:nvSpPr>
        <dsp:cNvPr id="0" name=""/>
        <dsp:cNvSpPr/>
      </dsp:nvSpPr>
      <dsp:spPr>
        <a:xfrm>
          <a:off x="748372" y="813090"/>
          <a:ext cx="5615119"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711200">
            <a:lnSpc>
              <a:spcPct val="90000"/>
            </a:lnSpc>
            <a:spcBef>
              <a:spcPct val="0"/>
            </a:spcBef>
            <a:spcAft>
              <a:spcPct val="35000"/>
            </a:spcAft>
            <a:buNone/>
          </a:pPr>
          <a:r>
            <a:rPr lang="en-US" sz="1600" kern="1200"/>
            <a:t>Online Appeals may be submitted at </a:t>
          </a:r>
          <a:r>
            <a:rPr lang="en-US" sz="1600" kern="1200">
              <a:hlinkClick xmlns:r="http://schemas.openxmlformats.org/officeDocument/2006/relationships" r:id="rId5"/>
            </a:rPr>
            <a:t>www.detroitmi.gov/HOPE</a:t>
          </a:r>
          <a:endParaRPr lang="en-US" sz="1600" kern="1200"/>
        </a:p>
      </dsp:txBody>
      <dsp:txXfrm>
        <a:off x="748372" y="813090"/>
        <a:ext cx="5615119" cy="647941"/>
      </dsp:txXfrm>
    </dsp:sp>
    <dsp:sp modelId="{AE3EB990-A7EB-4C35-B6B0-B8AAF4C64636}">
      <dsp:nvSpPr>
        <dsp:cNvPr id="0" name=""/>
        <dsp:cNvSpPr/>
      </dsp:nvSpPr>
      <dsp:spPr>
        <a:xfrm>
          <a:off x="0" y="1623017"/>
          <a:ext cx="6364224" cy="6479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CFE732-EAD6-4656-ABF0-F4CA0256B32F}">
      <dsp:nvSpPr>
        <dsp:cNvPr id="0" name=""/>
        <dsp:cNvSpPr/>
      </dsp:nvSpPr>
      <dsp:spPr>
        <a:xfrm>
          <a:off x="196002" y="1768804"/>
          <a:ext cx="356368" cy="35636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30C36B-15E3-474D-81D1-AF04C6073291}">
      <dsp:nvSpPr>
        <dsp:cNvPr id="0" name=""/>
        <dsp:cNvSpPr/>
      </dsp:nvSpPr>
      <dsp:spPr>
        <a:xfrm>
          <a:off x="748372" y="1623017"/>
          <a:ext cx="2863900"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711200">
            <a:lnSpc>
              <a:spcPct val="90000"/>
            </a:lnSpc>
            <a:spcBef>
              <a:spcPct val="0"/>
            </a:spcBef>
            <a:spcAft>
              <a:spcPct val="35000"/>
            </a:spcAft>
            <a:buNone/>
          </a:pPr>
          <a:r>
            <a:rPr lang="en-US" sz="1600" b="1" kern="1200"/>
            <a:t>In-Person Visit:</a:t>
          </a:r>
          <a:endParaRPr lang="en-US" sz="1600" kern="1200"/>
        </a:p>
      </dsp:txBody>
      <dsp:txXfrm>
        <a:off x="748372" y="1623017"/>
        <a:ext cx="2863900" cy="647941"/>
      </dsp:txXfrm>
    </dsp:sp>
    <dsp:sp modelId="{44149BE4-155A-4AE9-B1DF-7775052CC082}">
      <dsp:nvSpPr>
        <dsp:cNvPr id="0" name=""/>
        <dsp:cNvSpPr/>
      </dsp:nvSpPr>
      <dsp:spPr>
        <a:xfrm>
          <a:off x="3612273" y="1623017"/>
          <a:ext cx="2751218"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488950">
            <a:lnSpc>
              <a:spcPct val="90000"/>
            </a:lnSpc>
            <a:spcBef>
              <a:spcPct val="0"/>
            </a:spcBef>
            <a:spcAft>
              <a:spcPct val="35000"/>
            </a:spcAft>
            <a:buNone/>
          </a:pPr>
          <a:r>
            <a:rPr lang="en-US" sz="1100" kern="1200"/>
            <a:t>Coleman A. Young Municipal Center, </a:t>
          </a:r>
        </a:p>
        <a:p>
          <a:pPr marL="0" lvl="0" indent="0" algn="l" defTabSz="488950">
            <a:lnSpc>
              <a:spcPct val="90000"/>
            </a:lnSpc>
            <a:spcBef>
              <a:spcPct val="0"/>
            </a:spcBef>
            <a:spcAft>
              <a:spcPct val="35000"/>
            </a:spcAft>
            <a:buNone/>
          </a:pPr>
          <a:r>
            <a:rPr lang="fr-FR" sz="1100" kern="1200"/>
            <a:t>2 Woodward Avenue, Suite 130 </a:t>
          </a:r>
          <a:endParaRPr lang="en-US" sz="1100" kern="1200"/>
        </a:p>
        <a:p>
          <a:pPr marL="0" lvl="0" indent="0" algn="l" defTabSz="488950">
            <a:lnSpc>
              <a:spcPct val="90000"/>
            </a:lnSpc>
            <a:spcBef>
              <a:spcPct val="0"/>
            </a:spcBef>
            <a:spcAft>
              <a:spcPct val="35000"/>
            </a:spcAft>
            <a:buNone/>
          </a:pPr>
          <a:r>
            <a:rPr lang="fr-FR" sz="1100" kern="1200"/>
            <a:t>Detroit, Michigan  48226</a:t>
          </a:r>
          <a:endParaRPr lang="en-US" sz="1100" kern="1200"/>
        </a:p>
      </dsp:txBody>
      <dsp:txXfrm>
        <a:off x="3612273" y="1623017"/>
        <a:ext cx="2751218" cy="647941"/>
      </dsp:txXfrm>
    </dsp:sp>
    <dsp:sp modelId="{5905D0F6-5CFA-43A0-8163-BED4966A1DF1}">
      <dsp:nvSpPr>
        <dsp:cNvPr id="0" name=""/>
        <dsp:cNvSpPr/>
      </dsp:nvSpPr>
      <dsp:spPr>
        <a:xfrm>
          <a:off x="0" y="2432945"/>
          <a:ext cx="6364224" cy="64794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01260-8C90-47CB-88C1-03279FC7D089}">
      <dsp:nvSpPr>
        <dsp:cNvPr id="0" name=""/>
        <dsp:cNvSpPr/>
      </dsp:nvSpPr>
      <dsp:spPr>
        <a:xfrm>
          <a:off x="196002" y="2578731"/>
          <a:ext cx="356368" cy="35636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198B95-32B4-409D-A908-812062C6A978}">
      <dsp:nvSpPr>
        <dsp:cNvPr id="0" name=""/>
        <dsp:cNvSpPr/>
      </dsp:nvSpPr>
      <dsp:spPr>
        <a:xfrm>
          <a:off x="748372" y="2432945"/>
          <a:ext cx="2863900"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711200">
            <a:lnSpc>
              <a:spcPct val="90000"/>
            </a:lnSpc>
            <a:spcBef>
              <a:spcPct val="0"/>
            </a:spcBef>
            <a:spcAft>
              <a:spcPct val="35000"/>
            </a:spcAft>
            <a:buNone/>
          </a:pPr>
          <a:r>
            <a:rPr lang="en-US" sz="1600" b="1" kern="1200"/>
            <a:t>Mail:</a:t>
          </a:r>
          <a:endParaRPr lang="en-US" sz="1600" kern="1200"/>
        </a:p>
      </dsp:txBody>
      <dsp:txXfrm>
        <a:off x="748372" y="2432945"/>
        <a:ext cx="2863900" cy="647941"/>
      </dsp:txXfrm>
    </dsp:sp>
    <dsp:sp modelId="{D2CA7AD1-AD21-4819-9EF7-091051EA42E9}">
      <dsp:nvSpPr>
        <dsp:cNvPr id="0" name=""/>
        <dsp:cNvSpPr/>
      </dsp:nvSpPr>
      <dsp:spPr>
        <a:xfrm>
          <a:off x="3612273" y="2432945"/>
          <a:ext cx="2751218"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488950">
            <a:lnSpc>
              <a:spcPct val="90000"/>
            </a:lnSpc>
            <a:spcBef>
              <a:spcPct val="0"/>
            </a:spcBef>
            <a:spcAft>
              <a:spcPct val="35000"/>
            </a:spcAft>
            <a:buNone/>
          </a:pPr>
          <a:r>
            <a:rPr lang="en-US" sz="1100" b="0" i="0" kern="1200" baseline="0"/>
            <a:t>Atten: Board of Review</a:t>
          </a:r>
          <a:endParaRPr lang="en-US" sz="1100" kern="1200"/>
        </a:p>
      </dsp:txBody>
      <dsp:txXfrm>
        <a:off x="3612273" y="2432945"/>
        <a:ext cx="2751218" cy="647941"/>
      </dsp:txXfrm>
    </dsp:sp>
    <dsp:sp modelId="{00BDE231-233B-4C41-ADF2-13B1F6D7F38A}">
      <dsp:nvSpPr>
        <dsp:cNvPr id="0" name=""/>
        <dsp:cNvSpPr/>
      </dsp:nvSpPr>
      <dsp:spPr>
        <a:xfrm>
          <a:off x="0" y="3242872"/>
          <a:ext cx="6364224" cy="64794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FE8B2-A513-4F35-B44A-02F4348FD228}">
      <dsp:nvSpPr>
        <dsp:cNvPr id="0" name=""/>
        <dsp:cNvSpPr/>
      </dsp:nvSpPr>
      <dsp:spPr>
        <a:xfrm>
          <a:off x="196002" y="3388659"/>
          <a:ext cx="356368" cy="356368"/>
        </a:xfrm>
        <a:prstGeom prst="rect">
          <a:avLst/>
        </a:prstGeom>
        <a:solidFill>
          <a:schemeClr val="bg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57C4D9-C1BB-49DE-BD4D-108001D6F493}">
      <dsp:nvSpPr>
        <dsp:cNvPr id="0" name=""/>
        <dsp:cNvSpPr/>
      </dsp:nvSpPr>
      <dsp:spPr>
        <a:xfrm>
          <a:off x="748372" y="3242872"/>
          <a:ext cx="5615119"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711200">
            <a:lnSpc>
              <a:spcPct val="90000"/>
            </a:lnSpc>
            <a:spcBef>
              <a:spcPct val="0"/>
            </a:spcBef>
            <a:spcAft>
              <a:spcPct val="35000"/>
            </a:spcAft>
            <a:buNone/>
          </a:pPr>
          <a:r>
            <a:rPr lang="en-US" sz="1600" b="0" i="0" kern="1200" baseline="0"/>
            <a:t>Coleman A. Young Municipal Center, </a:t>
          </a:r>
          <a:endParaRPr lang="en-US" sz="1600" kern="1200"/>
        </a:p>
      </dsp:txBody>
      <dsp:txXfrm>
        <a:off x="748372" y="3242872"/>
        <a:ext cx="5615119" cy="647941"/>
      </dsp:txXfrm>
    </dsp:sp>
    <dsp:sp modelId="{64166D08-D4FB-4823-9867-D08028094459}">
      <dsp:nvSpPr>
        <dsp:cNvPr id="0" name=""/>
        <dsp:cNvSpPr/>
      </dsp:nvSpPr>
      <dsp:spPr>
        <a:xfrm>
          <a:off x="0" y="4052799"/>
          <a:ext cx="6364224" cy="6479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7FD31-26FD-4CD8-930F-5A8609E69592}">
      <dsp:nvSpPr>
        <dsp:cNvPr id="0" name=""/>
        <dsp:cNvSpPr/>
      </dsp:nvSpPr>
      <dsp:spPr>
        <a:xfrm>
          <a:off x="196002" y="4198586"/>
          <a:ext cx="356368" cy="356368"/>
        </a:xfrm>
        <a:prstGeom prst="rect">
          <a:avLst/>
        </a:prstGeom>
        <a:solidFill>
          <a:schemeClr val="bg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C87216-F694-4D64-A280-D278F0985BEE}">
      <dsp:nvSpPr>
        <dsp:cNvPr id="0" name=""/>
        <dsp:cNvSpPr/>
      </dsp:nvSpPr>
      <dsp:spPr>
        <a:xfrm>
          <a:off x="748372" y="4052799"/>
          <a:ext cx="5615119"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711200">
            <a:lnSpc>
              <a:spcPct val="90000"/>
            </a:lnSpc>
            <a:spcBef>
              <a:spcPct val="0"/>
            </a:spcBef>
            <a:spcAft>
              <a:spcPct val="35000"/>
            </a:spcAft>
            <a:buNone/>
          </a:pPr>
          <a:r>
            <a:rPr lang="fr-FR" sz="1600" b="0" i="0" kern="1200" baseline="0"/>
            <a:t>2 Woodward Avenue, Suite 804 </a:t>
          </a:r>
          <a:endParaRPr lang="en-US" sz="1600" kern="1200"/>
        </a:p>
      </dsp:txBody>
      <dsp:txXfrm>
        <a:off x="748372" y="4052799"/>
        <a:ext cx="5615119" cy="647941"/>
      </dsp:txXfrm>
    </dsp:sp>
    <dsp:sp modelId="{1917F262-1C64-4571-87F8-8C8C6E4C530B}">
      <dsp:nvSpPr>
        <dsp:cNvPr id="0" name=""/>
        <dsp:cNvSpPr/>
      </dsp:nvSpPr>
      <dsp:spPr>
        <a:xfrm>
          <a:off x="0" y="4862727"/>
          <a:ext cx="6364224" cy="6479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62A6D-5EB6-41E6-91BC-DBC217D1CEBE}">
      <dsp:nvSpPr>
        <dsp:cNvPr id="0" name=""/>
        <dsp:cNvSpPr/>
      </dsp:nvSpPr>
      <dsp:spPr>
        <a:xfrm>
          <a:off x="196002" y="5008514"/>
          <a:ext cx="356368" cy="356368"/>
        </a:xfrm>
        <a:prstGeom prst="rect">
          <a:avLst/>
        </a:prstGeom>
        <a:solidFill>
          <a:schemeClr val="bg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1E74C3-B740-45F4-90E7-69B6DEEA0CF2}">
      <dsp:nvSpPr>
        <dsp:cNvPr id="0" name=""/>
        <dsp:cNvSpPr/>
      </dsp:nvSpPr>
      <dsp:spPr>
        <a:xfrm>
          <a:off x="748372" y="4862727"/>
          <a:ext cx="5615119"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711200">
            <a:lnSpc>
              <a:spcPct val="90000"/>
            </a:lnSpc>
            <a:spcBef>
              <a:spcPct val="0"/>
            </a:spcBef>
            <a:spcAft>
              <a:spcPct val="35000"/>
            </a:spcAft>
            <a:buNone/>
          </a:pPr>
          <a:r>
            <a:rPr lang="fr-FR" sz="1600" b="0" i="0" kern="1200" baseline="0"/>
            <a:t>Detroit, Michigan  48226</a:t>
          </a:r>
          <a:endParaRPr lang="en-US" sz="1600" kern="1200"/>
        </a:p>
      </dsp:txBody>
      <dsp:txXfrm>
        <a:off x="748372" y="4862727"/>
        <a:ext cx="5615119" cy="647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2AFAB-9525-47B0-AA77-B26CC0680B92}">
      <dsp:nvSpPr>
        <dsp:cNvPr id="0" name=""/>
        <dsp:cNvSpPr/>
      </dsp:nvSpPr>
      <dsp:spPr>
        <a:xfrm>
          <a:off x="3194" y="662426"/>
          <a:ext cx="2280857" cy="1448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5AD62-0987-4D96-B6E0-BF3A7F3F5AD3}">
      <dsp:nvSpPr>
        <dsp:cNvPr id="0" name=""/>
        <dsp:cNvSpPr/>
      </dsp:nvSpPr>
      <dsp:spPr>
        <a:xfrm>
          <a:off x="256623" y="903183"/>
          <a:ext cx="2280857" cy="14483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Decisions are rendered three times a year:</a:t>
          </a:r>
          <a:endParaRPr lang="en-US" sz="1700" kern="1200"/>
        </a:p>
      </dsp:txBody>
      <dsp:txXfrm>
        <a:off x="299044" y="945604"/>
        <a:ext cx="2196015" cy="1363502"/>
      </dsp:txXfrm>
    </dsp:sp>
    <dsp:sp modelId="{21A9A2E3-65A4-4C2F-B1FB-6EC72C98808D}">
      <dsp:nvSpPr>
        <dsp:cNvPr id="0" name=""/>
        <dsp:cNvSpPr/>
      </dsp:nvSpPr>
      <dsp:spPr>
        <a:xfrm>
          <a:off x="2790909" y="662426"/>
          <a:ext cx="2280857" cy="1448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0F996-2233-4D05-8DF1-992A65691626}">
      <dsp:nvSpPr>
        <dsp:cNvPr id="0" name=""/>
        <dsp:cNvSpPr/>
      </dsp:nvSpPr>
      <dsp:spPr>
        <a:xfrm>
          <a:off x="3044337" y="903183"/>
          <a:ext cx="2280857" cy="14483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March Board of Review - Tuesday following the 1st Monday in March</a:t>
          </a:r>
          <a:endParaRPr lang="en-US" sz="1700" kern="1200"/>
        </a:p>
      </dsp:txBody>
      <dsp:txXfrm>
        <a:off x="3086758" y="945604"/>
        <a:ext cx="2196015" cy="1363502"/>
      </dsp:txXfrm>
    </dsp:sp>
    <dsp:sp modelId="{69134A32-5A31-4357-912B-7513F4D2021E}">
      <dsp:nvSpPr>
        <dsp:cNvPr id="0" name=""/>
        <dsp:cNvSpPr/>
      </dsp:nvSpPr>
      <dsp:spPr>
        <a:xfrm>
          <a:off x="5578623" y="662426"/>
          <a:ext cx="2280857" cy="1448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18B13-2B4D-41CA-B4FD-C6CE791CB9D1}">
      <dsp:nvSpPr>
        <dsp:cNvPr id="0" name=""/>
        <dsp:cNvSpPr/>
      </dsp:nvSpPr>
      <dsp:spPr>
        <a:xfrm>
          <a:off x="5832052" y="903183"/>
          <a:ext cx="2280857" cy="14483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July Board of Review  - Tuesday following the 3rd Monday in July</a:t>
          </a:r>
          <a:endParaRPr lang="en-US" sz="1700" kern="1200"/>
        </a:p>
      </dsp:txBody>
      <dsp:txXfrm>
        <a:off x="5874473" y="945604"/>
        <a:ext cx="2196015" cy="1363502"/>
      </dsp:txXfrm>
    </dsp:sp>
    <dsp:sp modelId="{49E4C0B2-7AA0-4635-86A9-1BFDEA94C5D7}">
      <dsp:nvSpPr>
        <dsp:cNvPr id="0" name=""/>
        <dsp:cNvSpPr/>
      </dsp:nvSpPr>
      <dsp:spPr>
        <a:xfrm>
          <a:off x="8366338" y="662426"/>
          <a:ext cx="2280857" cy="1448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37232-0A7A-4382-AB63-7C9C189E5DDE}">
      <dsp:nvSpPr>
        <dsp:cNvPr id="0" name=""/>
        <dsp:cNvSpPr/>
      </dsp:nvSpPr>
      <dsp:spPr>
        <a:xfrm>
          <a:off x="8619767" y="903183"/>
          <a:ext cx="2280857" cy="14483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December Board of Review - Tuesday following the 2nd Monday in December</a:t>
          </a:r>
          <a:endParaRPr lang="en-US" sz="1700" kern="1200"/>
        </a:p>
      </dsp:txBody>
      <dsp:txXfrm>
        <a:off x="8662188" y="945604"/>
        <a:ext cx="2196015" cy="1363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48797-5427-4AF9-84F2-BBCD73C919E6}">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Changes to state law allow the assessor to grant disabled veterans an exemption for property taxes. It also allows the assessor to extend the exemption without the need for a yearly application. </a:t>
          </a:r>
        </a:p>
      </dsp:txBody>
      <dsp:txXfrm>
        <a:off x="57351" y="57351"/>
        <a:ext cx="6914408" cy="1843400"/>
      </dsp:txXfrm>
    </dsp:sp>
    <dsp:sp modelId="{5E54658E-8735-4F6C-AA74-64CC0C3A015D}">
      <dsp:nvSpPr>
        <dsp:cNvPr id="0" name=""/>
        <dsp:cNvSpPr/>
      </dsp:nvSpPr>
      <dsp:spPr>
        <a:xfrm>
          <a:off x="1577339" y="2393235"/>
          <a:ext cx="8938260" cy="1958102"/>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assessor is required to audit this program to ensure that anyone granted the disable veterans exemption actually qualified for the exemption. </a:t>
          </a:r>
        </a:p>
      </dsp:txBody>
      <dsp:txXfrm>
        <a:off x="1634690" y="2450586"/>
        <a:ext cx="5973451" cy="1843400"/>
      </dsp:txXfrm>
    </dsp:sp>
    <dsp:sp modelId="{2CDA0806-E5CC-4761-A453-D01A2C7FE5F3}">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497C-F7FC-44EB-9E09-261E59AAF15F}">
      <dsp:nvSpPr>
        <dsp:cNvPr id="0" name=""/>
        <dsp:cNvSpPr/>
      </dsp:nvSpPr>
      <dsp:spPr>
        <a:xfrm>
          <a:off x="0" y="0"/>
          <a:ext cx="9197340" cy="11201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Alvin Horhn – Deputy CFO/Assessor </a:t>
          </a:r>
          <a:r>
            <a:rPr lang="en-US" sz="2900" kern="1200">
              <a:hlinkClick xmlns:r="http://schemas.openxmlformats.org/officeDocument/2006/relationships" r:id="rId1"/>
            </a:rPr>
            <a:t>horhna@detroitmi.gov</a:t>
          </a:r>
          <a:endParaRPr lang="en-US" sz="2900" kern="1200"/>
        </a:p>
      </dsp:txBody>
      <dsp:txXfrm>
        <a:off x="32808" y="32808"/>
        <a:ext cx="7988621" cy="1054523"/>
      </dsp:txXfrm>
    </dsp:sp>
    <dsp:sp modelId="{0ECE053F-F5A2-4A8D-8E17-813B44448C78}">
      <dsp:nvSpPr>
        <dsp:cNvPr id="0" name=""/>
        <dsp:cNvSpPr/>
      </dsp:nvSpPr>
      <dsp:spPr>
        <a:xfrm>
          <a:off x="811529" y="1306829"/>
          <a:ext cx="9197340" cy="1120139"/>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Charles Ericson – Assessor </a:t>
          </a:r>
          <a:r>
            <a:rPr lang="en-US" sz="2900" kern="1200">
              <a:hlinkClick xmlns:r="http://schemas.openxmlformats.org/officeDocument/2006/relationships" r:id="rId2"/>
            </a:rPr>
            <a:t>ericsonc@detroitmi.gov</a:t>
          </a:r>
          <a:endParaRPr lang="en-US" sz="2900" kern="1200"/>
        </a:p>
      </dsp:txBody>
      <dsp:txXfrm>
        <a:off x="844337" y="1339637"/>
        <a:ext cx="7592103" cy="1054523"/>
      </dsp:txXfrm>
    </dsp:sp>
    <dsp:sp modelId="{40F82747-AF0D-443D-B134-3862E9E70573}">
      <dsp:nvSpPr>
        <dsp:cNvPr id="0" name=""/>
        <dsp:cNvSpPr/>
      </dsp:nvSpPr>
      <dsp:spPr>
        <a:xfrm>
          <a:off x="1623059" y="2613659"/>
          <a:ext cx="9197340" cy="112013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Cynthia Burton – Deputy Assessor burtoncyn@detroitmi.gov</a:t>
          </a:r>
        </a:p>
      </dsp:txBody>
      <dsp:txXfrm>
        <a:off x="1655867" y="2646467"/>
        <a:ext cx="7592103" cy="1054523"/>
      </dsp:txXfrm>
    </dsp:sp>
    <dsp:sp modelId="{75FFF140-A087-466E-BB3D-E5A8AFF4D1D0}">
      <dsp:nvSpPr>
        <dsp:cNvPr id="0" name=""/>
        <dsp:cNvSpPr/>
      </dsp:nvSpPr>
      <dsp:spPr>
        <a:xfrm>
          <a:off x="8469249" y="849439"/>
          <a:ext cx="728090" cy="72809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633069" y="849439"/>
        <a:ext cx="400450" cy="547888"/>
      </dsp:txXfrm>
    </dsp:sp>
    <dsp:sp modelId="{E5649DD2-42B0-4382-B89B-536EE77A2636}">
      <dsp:nvSpPr>
        <dsp:cNvPr id="0" name=""/>
        <dsp:cNvSpPr/>
      </dsp:nvSpPr>
      <dsp:spPr>
        <a:xfrm>
          <a:off x="9280779" y="2148801"/>
          <a:ext cx="728090" cy="728090"/>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444599" y="2148801"/>
        <a:ext cx="400450" cy="5478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330B-6C9C-E03A-8679-0DAAB33361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75591F-2958-FB0E-D2AE-C3C0D540B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55CABD-63F9-AF2D-70B8-788AEEC84F23}"/>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5" name="Footer Placeholder 4">
            <a:extLst>
              <a:ext uri="{FF2B5EF4-FFF2-40B4-BE49-F238E27FC236}">
                <a16:creationId xmlns:a16="http://schemas.microsoft.com/office/drawing/2014/main" id="{9648A37F-C051-B6D2-42BD-A0398439C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EF6CE-FDD5-AA46-1F0D-D48F487400EA}"/>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270705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0945-C3A1-0DD5-C720-E6C175A33F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344245-410F-3A8A-2307-A910D025AE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1A1D9-0458-ED4B-EBA0-FC836E5CB321}"/>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5" name="Footer Placeholder 4">
            <a:extLst>
              <a:ext uri="{FF2B5EF4-FFF2-40B4-BE49-F238E27FC236}">
                <a16:creationId xmlns:a16="http://schemas.microsoft.com/office/drawing/2014/main" id="{4F353034-0661-ED63-D5B4-612659751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45D8E-EF2C-8764-A6BE-4A1C63CF9C80}"/>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144163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4E7875-6035-DA10-1B41-F2D958E2E8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F6DE2-62D6-EAAE-CECA-D4133A9721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99239-7B75-5119-71BA-17535F0F098F}"/>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5" name="Footer Placeholder 4">
            <a:extLst>
              <a:ext uri="{FF2B5EF4-FFF2-40B4-BE49-F238E27FC236}">
                <a16:creationId xmlns:a16="http://schemas.microsoft.com/office/drawing/2014/main" id="{FD9F677D-6407-FB88-F76B-AA9DD9E1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657CF-73AF-5552-14C5-2E7771496521}"/>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208714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EF43-57BA-E36A-4B24-C053CE74B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542EB-2785-B65E-62F5-C023C43DC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DCDB7-7D54-CF12-34A7-DC7853F68A2B}"/>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5" name="Footer Placeholder 4">
            <a:extLst>
              <a:ext uri="{FF2B5EF4-FFF2-40B4-BE49-F238E27FC236}">
                <a16:creationId xmlns:a16="http://schemas.microsoft.com/office/drawing/2014/main" id="{D2CB10A0-1B11-50BF-47D7-0C6B60C4B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9A67F-A47C-CD4F-CB5D-743870F95BFE}"/>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21163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C3DF-4C8B-D704-FF1D-685A66B5D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BDC5C-1478-49D3-3A5F-9237A4ED9F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DC5BC-8221-3C55-A1AD-245465024DA0}"/>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5" name="Footer Placeholder 4">
            <a:extLst>
              <a:ext uri="{FF2B5EF4-FFF2-40B4-BE49-F238E27FC236}">
                <a16:creationId xmlns:a16="http://schemas.microsoft.com/office/drawing/2014/main" id="{51921BCC-4E4F-7E93-C626-650CEB4D9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897B2-DEA0-DEF2-D69C-3172EE38E368}"/>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427974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A536-0661-C0B3-CBEE-186C220FCD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B68D9B-B66D-41CA-5E6F-F935C65F81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1BC29-1EAA-A1E5-AA74-929058D28F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8593FD-642F-9AE0-8E22-39C7ECA8D154}"/>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6" name="Footer Placeholder 5">
            <a:extLst>
              <a:ext uri="{FF2B5EF4-FFF2-40B4-BE49-F238E27FC236}">
                <a16:creationId xmlns:a16="http://schemas.microsoft.com/office/drawing/2014/main" id="{75B4C5B4-2A75-8886-8160-EC241576F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F5870-3D9D-F83A-C2B9-AB5E177CC10A}"/>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101324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DB7F-290E-3189-BEE1-74BBCAD9B6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64F063-5A1F-F14A-F9F4-9EAA7F031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C616A-9372-0466-5CE5-47E687C37C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5A4C9-5EC0-77ED-DE47-9C6ACE80E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B8EE8-57D5-9E23-D23D-54E9F1CC79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5600BB-411A-1878-12DD-868249D6DE6A}"/>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8" name="Footer Placeholder 7">
            <a:extLst>
              <a:ext uri="{FF2B5EF4-FFF2-40B4-BE49-F238E27FC236}">
                <a16:creationId xmlns:a16="http://schemas.microsoft.com/office/drawing/2014/main" id="{D8C08421-1EE3-DDE8-D91B-580E2BEF85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EF25E-63EB-B959-9767-BB248DE6A793}"/>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344939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7567-0323-9F60-9B1F-639C2BA87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399C1E-586A-E161-8323-54C90F47DFB2}"/>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4" name="Footer Placeholder 3">
            <a:extLst>
              <a:ext uri="{FF2B5EF4-FFF2-40B4-BE49-F238E27FC236}">
                <a16:creationId xmlns:a16="http://schemas.microsoft.com/office/drawing/2014/main" id="{C0D134A5-403C-53E1-C35B-F4FFC028F2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004296-C59B-3131-9D48-B085B0DA7226}"/>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55168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5F962-5C48-C573-E1C6-40902D5C4A33}"/>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3" name="Footer Placeholder 2">
            <a:extLst>
              <a:ext uri="{FF2B5EF4-FFF2-40B4-BE49-F238E27FC236}">
                <a16:creationId xmlns:a16="http://schemas.microsoft.com/office/drawing/2014/main" id="{2D1C2195-4832-F452-6A09-BFB1947A50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F057D4-B109-AA82-A5F9-B1EEFDD1B32C}"/>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393190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F7DD-DEEA-2B6A-1C4A-E9FC9D17F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2C38E8-547B-C8CC-C7AE-77380F66E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0A040-1675-72E6-6953-1C2D829D5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6E7D7-28F4-8968-6CB6-C9C55D473286}"/>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6" name="Footer Placeholder 5">
            <a:extLst>
              <a:ext uri="{FF2B5EF4-FFF2-40B4-BE49-F238E27FC236}">
                <a16:creationId xmlns:a16="http://schemas.microsoft.com/office/drawing/2014/main" id="{F703D2F9-C075-5ECD-B88F-BA7EC3062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79092D-8FF7-25CA-C698-5404986322A7}"/>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51631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5730-4032-B62D-3367-41FB6300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023D8-4D21-6885-3AA8-4FB857457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F21B28-EB51-E908-6E9E-DBF527014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79D59-E4A2-0144-78AA-E9301880E8B0}"/>
              </a:ext>
            </a:extLst>
          </p:cNvPr>
          <p:cNvSpPr>
            <a:spLocks noGrp="1"/>
          </p:cNvSpPr>
          <p:nvPr>
            <p:ph type="dt" sz="half" idx="10"/>
          </p:nvPr>
        </p:nvSpPr>
        <p:spPr/>
        <p:txBody>
          <a:bodyPr/>
          <a:lstStyle/>
          <a:p>
            <a:fld id="{E4F521FF-8800-4B41-943A-6AED5C7A2572}" type="datetimeFigureOut">
              <a:rPr lang="en-US" smtClean="0"/>
              <a:t>10/14/2025</a:t>
            </a:fld>
            <a:endParaRPr lang="en-US"/>
          </a:p>
        </p:txBody>
      </p:sp>
      <p:sp>
        <p:nvSpPr>
          <p:cNvPr id="6" name="Footer Placeholder 5">
            <a:extLst>
              <a:ext uri="{FF2B5EF4-FFF2-40B4-BE49-F238E27FC236}">
                <a16:creationId xmlns:a16="http://schemas.microsoft.com/office/drawing/2014/main" id="{76C1F015-1978-3EF9-4E6E-3A9EF07A1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18DA7-1204-DE69-556A-CF8F3E18EFED}"/>
              </a:ext>
            </a:extLst>
          </p:cNvPr>
          <p:cNvSpPr>
            <a:spLocks noGrp="1"/>
          </p:cNvSpPr>
          <p:nvPr>
            <p:ph type="sldNum" sz="quarter" idx="12"/>
          </p:nvPr>
        </p:nvSpPr>
        <p:spPr/>
        <p:txBody>
          <a:bodyPr/>
          <a:lstStyle/>
          <a:p>
            <a:fld id="{B1550B63-080A-44F9-974F-906B02F17F9C}" type="slidenum">
              <a:rPr lang="en-US" smtClean="0"/>
              <a:t>‹#›</a:t>
            </a:fld>
            <a:endParaRPr lang="en-US"/>
          </a:p>
        </p:txBody>
      </p:sp>
    </p:spTree>
    <p:extLst>
      <p:ext uri="{BB962C8B-B14F-4D97-AF65-F5344CB8AC3E}">
        <p14:creationId xmlns:p14="http://schemas.microsoft.com/office/powerpoint/2010/main" val="289249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6C708-9FC1-7AB2-2612-F708BA439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CCF45-C471-1B11-8276-8609C640E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5B7C6-0A46-B83A-9333-2F6FB9BAC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F521FF-8800-4B41-943A-6AED5C7A2572}" type="datetimeFigureOut">
              <a:rPr lang="en-US" smtClean="0"/>
              <a:t>10/14/2025</a:t>
            </a:fld>
            <a:endParaRPr lang="en-US"/>
          </a:p>
        </p:txBody>
      </p:sp>
      <p:sp>
        <p:nvSpPr>
          <p:cNvPr id="5" name="Footer Placeholder 4">
            <a:extLst>
              <a:ext uri="{FF2B5EF4-FFF2-40B4-BE49-F238E27FC236}">
                <a16:creationId xmlns:a16="http://schemas.microsoft.com/office/drawing/2014/main" id="{99DA192C-EDBE-7F06-AAC7-854D0F84C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16099F-6369-ECAB-A222-FD4F165FB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550B63-080A-44F9-974F-906B02F17F9C}" type="slidenum">
              <a:rPr lang="en-US" smtClean="0"/>
              <a:t>‹#›</a:t>
            </a:fld>
            <a:endParaRPr lang="en-US"/>
          </a:p>
        </p:txBody>
      </p:sp>
    </p:spTree>
    <p:extLst>
      <p:ext uri="{BB962C8B-B14F-4D97-AF65-F5344CB8AC3E}">
        <p14:creationId xmlns:p14="http://schemas.microsoft.com/office/powerpoint/2010/main" val="163086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ichigan.gov/documents/taxes/2704BNNEZHomestead_181899_7.pdf" TargetMode="External"/><Relationship Id="rId2" Type="http://schemas.openxmlformats.org/officeDocument/2006/relationships/hyperlink" Target="http://detroitmi.gov/departments/office-chief-financial-officer/ocfo-divisions/office-assessor/nez-homeste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C3C61-7D3A-24E7-2BD1-33578077A72A}"/>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A78D5-EE2E-BD0B-81BB-ABA2C487FE59}"/>
              </a:ext>
            </a:extLst>
          </p:cNvPr>
          <p:cNvSpPr>
            <a:spLocks noGrp="1"/>
          </p:cNvSpPr>
          <p:nvPr>
            <p:ph type="ctrTitle"/>
          </p:nvPr>
        </p:nvSpPr>
        <p:spPr>
          <a:xfrm>
            <a:off x="965201" y="3628418"/>
            <a:ext cx="6633939" cy="1987378"/>
          </a:xfrm>
        </p:spPr>
        <p:txBody>
          <a:bodyPr anchor="b">
            <a:normAutofit/>
          </a:bodyPr>
          <a:lstStyle/>
          <a:p>
            <a:r>
              <a:rPr lang="en-US" sz="4000" b="1" dirty="0">
                <a:latin typeface="Times New Roman" panose="02020603050405020304" pitchFamily="18" charset="0"/>
                <a:cs typeface="Times New Roman" panose="02020603050405020304" pitchFamily="18" charset="0"/>
              </a:rPr>
              <a:t>How your Property is Assessed, the Appeals Process, and NEZS </a:t>
            </a:r>
          </a:p>
        </p:txBody>
      </p:sp>
      <p:sp>
        <p:nvSpPr>
          <p:cNvPr id="3" name="Subtitle 2">
            <a:extLst>
              <a:ext uri="{FF2B5EF4-FFF2-40B4-BE49-F238E27FC236}">
                <a16:creationId xmlns:a16="http://schemas.microsoft.com/office/drawing/2014/main" id="{5C2190F1-CF3A-F6CE-EB6B-3C2482C92C14}"/>
              </a:ext>
            </a:extLst>
          </p:cNvPr>
          <p:cNvSpPr>
            <a:spLocks noGrp="1"/>
          </p:cNvSpPr>
          <p:nvPr>
            <p:ph type="subTitle" idx="1"/>
          </p:nvPr>
        </p:nvSpPr>
        <p:spPr>
          <a:xfrm>
            <a:off x="5501675" y="756686"/>
            <a:ext cx="5925987" cy="1018671"/>
          </a:xfrm>
        </p:spPr>
        <p:txBody>
          <a:bodyPr anchor="t">
            <a:normAutofit/>
          </a:bodyPr>
          <a:lstStyle/>
          <a:p>
            <a:r>
              <a:rPr lang="en-US" sz="4000" b="1" dirty="0">
                <a:latin typeface="Times New Roman" panose="02020603050405020304" pitchFamily="18" charset="0"/>
                <a:cs typeface="Times New Roman" panose="02020603050405020304" pitchFamily="18" charset="0"/>
              </a:rPr>
              <a:t>Office of the Assessor</a:t>
            </a:r>
          </a:p>
        </p:txBody>
      </p:sp>
      <p:pic>
        <p:nvPicPr>
          <p:cNvPr id="21" name="Graphic 6" descr="Suburban scene">
            <a:extLst>
              <a:ext uri="{FF2B5EF4-FFF2-40B4-BE49-F238E27FC236}">
                <a16:creationId xmlns:a16="http://schemas.microsoft.com/office/drawing/2014/main" id="{5BB74282-128C-F7D7-252F-BF46C5AD06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pic>
        <p:nvPicPr>
          <p:cNvPr id="4" name="Picture 3" descr="A logo of a person&#10;&#10;Description automatically generated">
            <a:extLst>
              <a:ext uri="{FF2B5EF4-FFF2-40B4-BE49-F238E27FC236}">
                <a16:creationId xmlns:a16="http://schemas.microsoft.com/office/drawing/2014/main" id="{CA408D62-E4E4-C011-36B1-23836789A37D}"/>
              </a:ext>
            </a:extLst>
          </p:cNvPr>
          <p:cNvPicPr>
            <a:picLocks noChangeAspect="1"/>
          </p:cNvPicPr>
          <p:nvPr/>
        </p:nvPicPr>
        <p:blipFill rotWithShape="1">
          <a:blip r:embed="rId4">
            <a:extLst>
              <a:ext uri="{28A0092B-C50C-407E-A947-70E740481C1C}">
                <a14:useLocalDpi xmlns:a14="http://schemas.microsoft.com/office/drawing/2010/main" val="0"/>
              </a:ext>
            </a:extLst>
          </a:blip>
          <a:srcRect t="8358" r="2" b="2"/>
          <a:stretch/>
        </p:blipFill>
        <p:spPr>
          <a:xfrm>
            <a:off x="641761" y="756686"/>
            <a:ext cx="3181210" cy="2871732"/>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6437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F27162-FE06-4C9A-B55C-AE7B797130AF}"/>
              </a:ext>
            </a:extLst>
          </p:cNvPr>
          <p:cNvSpPr/>
          <p:nvPr/>
        </p:nvSpPr>
        <p:spPr>
          <a:xfrm>
            <a:off x="44143" y="474345"/>
            <a:ext cx="12082693" cy="5940088"/>
          </a:xfrm>
          <a:prstGeom prst="rect">
            <a:avLst/>
          </a:prstGeom>
        </p:spPr>
        <p:txBody>
          <a:bodyPr wrap="square">
            <a:spAutoFit/>
          </a:bodyPr>
          <a:lstStyle/>
          <a:p>
            <a:r>
              <a:rPr lang="en-US" sz="2000" b="1">
                <a:latin typeface="Arial" panose="020B0604020202020204" pitchFamily="34" charset="0"/>
                <a:cs typeface="Arial" panose="020B0604020202020204" pitchFamily="34" charset="0"/>
              </a:rPr>
              <a:t>What is a  Neighborhood Enterprise Zone - Homestead (NEZH) abatement and how does it affect my property? </a:t>
            </a:r>
            <a:endParaRPr lang="en-US" sz="2000">
              <a:latin typeface="Arial" panose="020B0604020202020204" pitchFamily="34" charset="0"/>
              <a:cs typeface="Arial" panose="020B0604020202020204" pitchFamily="34" charset="0"/>
            </a:endParaRPr>
          </a:p>
          <a:p>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a:t>
            </a:r>
          </a:p>
          <a:p>
            <a:r>
              <a:rPr lang="en-US" sz="2000">
                <a:latin typeface="Arial" panose="020B0604020202020204" pitchFamily="34" charset="0"/>
                <a:cs typeface="Arial" panose="020B0604020202020204" pitchFamily="34" charset="0"/>
              </a:rPr>
              <a:t>The NEZH is an abatement for an existing structure (house), purchased by or transferred to an owner after December 31, 1996, which is the primary residence of the owner, is located within a zone created by the legislative body of a local government unit (in this case, Detroit City Council), and which the owner of the property commits to a minimum of $500 in repairs or improvements over the first three-year period of the abatement. </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The Neighborhood Enterprise Zone Act, PA 147 of 1992, as amended, provides tax exemptions for the development and rehabilitation of residential housing located within eligible distressed communities. The legislative body (Detroit City Council) of the local governmental unit (LGU) in these eligible distressed areas can designate areas as NEZs. Only homes located within these established NEZs are eligible for NEZ certificates. Once a NEZH zone is created by Detroit City Council, NEZ Homestead applications are filed, reviewed and approved by the local assessor. </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This abatement last for 15 years and is transferrable, meaning if the owner sells the property, the new owner can take advantage of the abatement as long as they meet the qualifications.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35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E8319A-997C-4AF7-981A-AC14AF8CC6CD}"/>
              </a:ext>
            </a:extLst>
          </p:cNvPr>
          <p:cNvSpPr/>
          <p:nvPr/>
        </p:nvSpPr>
        <p:spPr>
          <a:xfrm>
            <a:off x="44143" y="56756"/>
            <a:ext cx="12082693" cy="7478970"/>
          </a:xfrm>
          <a:prstGeom prst="rect">
            <a:avLst/>
          </a:prstGeom>
        </p:spPr>
        <p:txBody>
          <a:bodyPr wrap="square">
            <a:spAutoFit/>
          </a:bodyPr>
          <a:lstStyle/>
          <a:p>
            <a:pPr marL="457200" indent="-457200">
              <a:buAutoNum type="arabicPeriod"/>
            </a:pPr>
            <a:r>
              <a:rPr lang="en-US" sz="2000" b="1" dirty="0">
                <a:latin typeface="Times New Roman" panose="02020603050405020304" pitchFamily="18" charset="0"/>
                <a:cs typeface="Times New Roman" panose="02020603050405020304" pitchFamily="18" charset="0"/>
              </a:rPr>
              <a:t>The Neighborhood Enterprise Zone Act, PA 147 of 1992</a:t>
            </a:r>
            <a:r>
              <a:rPr lang="en-US" sz="2000" dirty="0">
                <a:latin typeface="Times New Roman" panose="02020603050405020304" pitchFamily="18" charset="0"/>
                <a:cs typeface="Times New Roman" panose="02020603050405020304" pitchFamily="18" charset="0"/>
              </a:rPr>
              <a:t>, as amended, provides tax exemptions for the owner/occupants of residential housing located within eligible distressed communities. The governing body (Detroit City Council) of the local governmental unit (LGU) in these eligible distressed areas can designate areas as NEZHs. Only homes located within these established NEZs are eligible for NEZ certificates. </a:t>
            </a:r>
          </a:p>
          <a:p>
            <a:pPr marL="457200" indent="-457200">
              <a:buAutoNum type="arabicPeriod"/>
            </a:pPr>
            <a:endParaRPr lang="en-US" sz="2000" dirty="0">
              <a:latin typeface="Times New Roman" panose="02020603050405020304" pitchFamily="18" charset="0"/>
              <a:cs typeface="Times New Roman" panose="02020603050405020304" pitchFamily="18" charset="0"/>
            </a:endParaRPr>
          </a:p>
          <a:p>
            <a:pPr marL="457200" indent="-457200">
              <a:buAutoNum type="arabicPeriod"/>
            </a:pPr>
            <a:r>
              <a:rPr lang="en-US" sz="2000" b="1" dirty="0">
                <a:latin typeface="Times New Roman" panose="02020603050405020304" pitchFamily="18" charset="0"/>
                <a:cs typeface="Times New Roman" panose="02020603050405020304" pitchFamily="18" charset="0"/>
              </a:rPr>
              <a:t>What is the difference between a Neighborhood Enterprise Zone “New and Rehab” and a Neighborhood Enterprise “Homestead” Zone</a:t>
            </a:r>
            <a:r>
              <a:rPr lang="en-US" sz="2000" dirty="0">
                <a:latin typeface="Times New Roman" panose="02020603050405020304" pitchFamily="18" charset="0"/>
                <a:cs typeface="Times New Roman" panose="02020603050405020304" pitchFamily="18" charset="0"/>
              </a:rPr>
              <a:t>? A Neighborhood Enterprise Zone (NEZ) covers new facilities and/or rehabilitated facility projects. A Neighborhood Enterprise “Homestead” Zone covers only pre-existing residential property, located within a subdivision platted pursuant to state law before January 1, 1968.</a:t>
            </a:r>
          </a:p>
          <a:p>
            <a:pPr marL="457200" indent="-457200">
              <a:buAutoNum type="arabicPeriod"/>
            </a:pPr>
            <a:endParaRPr lang="en-US" sz="2000" dirty="0">
              <a:latin typeface="Times New Roman" panose="02020603050405020304" pitchFamily="18" charset="0"/>
              <a:cs typeface="Times New Roman" panose="02020603050405020304" pitchFamily="18" charset="0"/>
            </a:endParaRPr>
          </a:p>
          <a:p>
            <a:pPr marL="457200" indent="-457200">
              <a:buAutoNum type="arabicPeriod"/>
            </a:pPr>
            <a:r>
              <a:rPr lang="en-US" sz="2000" b="1" dirty="0">
                <a:latin typeface="Times New Roman" panose="02020603050405020304" pitchFamily="18" charset="0"/>
                <a:cs typeface="Times New Roman" panose="02020603050405020304" pitchFamily="18" charset="0"/>
              </a:rPr>
              <a:t>Who can apply for a Neighborhood Enterprise Zone (NEZ) Homestead Certificate?</a:t>
            </a:r>
            <a:r>
              <a:rPr lang="en-US" sz="2000" dirty="0">
                <a:latin typeface="Times New Roman" panose="02020603050405020304" pitchFamily="18" charset="0"/>
                <a:cs typeface="Times New Roman" panose="02020603050405020304" pitchFamily="18" charset="0"/>
              </a:rPr>
              <a:t> Only the owner/occupant  of a principal residence within an NEZH zone may file an application for the tax abatement</a:t>
            </a:r>
          </a:p>
          <a:p>
            <a:pPr marL="457200" indent="-457200">
              <a:buAutoNum type="arabicPeriod"/>
            </a:pPr>
            <a:endParaRPr lang="en-US" sz="2000" dirty="0">
              <a:latin typeface="Times New Roman" panose="02020603050405020304" pitchFamily="18" charset="0"/>
              <a:cs typeface="Times New Roman" panose="02020603050405020304" pitchFamily="18" charset="0"/>
            </a:endParaRPr>
          </a:p>
          <a:p>
            <a:pPr marL="457200" indent="-457200">
              <a:buAutoNum type="arabicPeriod"/>
            </a:pPr>
            <a:r>
              <a:rPr lang="en-US" sz="2000" b="1" dirty="0">
                <a:latin typeface="Times New Roman" panose="02020603050405020304" pitchFamily="18" charset="0"/>
                <a:cs typeface="Times New Roman" panose="02020603050405020304" pitchFamily="18" charset="0"/>
              </a:rPr>
              <a:t>How is the NEZH Tax Computed? </a:t>
            </a:r>
            <a:r>
              <a:rPr lang="en-US" sz="2000" dirty="0">
                <a:latin typeface="Times New Roman" panose="02020603050405020304" pitchFamily="18" charset="0"/>
                <a:cs typeface="Times New Roman" panose="02020603050405020304" pitchFamily="18" charset="0"/>
              </a:rPr>
              <a:t>A parcel holding a NEZH Certificate will receive two tax bills, one for the land and one for the house. The abatement is applied only to the house, while the land is taxed at the regular tax rate. The NEZH does not prevent the property owner from exercising their rights to seek a reduction of their property value during the City of Detroit’s Assessor Review. In addition, both the land assessment on the ad valorem roll and the improvement (house) on the special act roll may be adjusted by the March Board of Review.</a:t>
            </a:r>
          </a:p>
          <a:p>
            <a:pPr marL="457200" indent="-457200">
              <a:buAutoNum type="arabicPeriod"/>
            </a:pPr>
            <a:endParaRPr lang="en-US" sz="2000" dirty="0"/>
          </a:p>
          <a:p>
            <a:endParaRPr lang="en-US" sz="2000" b="1" dirty="0"/>
          </a:p>
          <a:p>
            <a:r>
              <a:rPr lang="en-US" sz="2000" b="1" dirty="0"/>
              <a:t>	</a:t>
            </a:r>
          </a:p>
          <a:p>
            <a:pPr marL="457200" indent="-457200">
              <a:buAutoNum type="arabicPeriod"/>
            </a:pPr>
            <a:endParaRPr lang="en-US" sz="2000" dirty="0"/>
          </a:p>
          <a:p>
            <a:pPr marL="457200" indent="-457200">
              <a:buAutoNum type="arabicPeriod"/>
            </a:pPr>
            <a:endParaRPr lang="en-US" sz="2000" dirty="0"/>
          </a:p>
        </p:txBody>
      </p:sp>
    </p:spTree>
    <p:extLst>
      <p:ext uri="{BB962C8B-B14F-4D97-AF65-F5344CB8AC3E}">
        <p14:creationId xmlns:p14="http://schemas.microsoft.com/office/powerpoint/2010/main" val="50533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CA66F-91D4-47FF-B525-27ABBB062DAE}"/>
              </a:ext>
            </a:extLst>
          </p:cNvPr>
          <p:cNvSpPr>
            <a:spLocks noGrp="1"/>
          </p:cNvSpPr>
          <p:nvPr>
            <p:ph idx="1"/>
          </p:nvPr>
        </p:nvSpPr>
        <p:spPr>
          <a:xfrm>
            <a:off x="643467" y="543147"/>
            <a:ext cx="10905066" cy="5633816"/>
          </a:xfrm>
        </p:spPr>
        <p:txBody>
          <a:bodyPr>
            <a:normAutofit lnSpcReduction="10000"/>
          </a:bodyPr>
          <a:lstStyle/>
          <a:p>
            <a:pPr marL="0" indent="0">
              <a:buNone/>
            </a:pPr>
            <a:r>
              <a:rPr lang="en-US" sz="1600" b="1" dirty="0">
                <a:latin typeface="Times New Roman" panose="02020603050405020304" pitchFamily="18" charset="0"/>
                <a:cs typeface="Times New Roman" panose="02020603050405020304" pitchFamily="18" charset="0"/>
              </a:rPr>
              <a:t>How much is the tax reduction ?</a:t>
            </a:r>
          </a:p>
          <a:p>
            <a:r>
              <a:rPr lang="en-US" sz="1600" dirty="0">
                <a:latin typeface="Times New Roman" panose="02020603050405020304" pitchFamily="18" charset="0"/>
                <a:cs typeface="Times New Roman" panose="02020603050405020304" pitchFamily="18" charset="0"/>
              </a:rPr>
              <a:t>It is approximately a 15 to 20 percent reduction in your Summer Tax Bill</a:t>
            </a:r>
          </a:p>
          <a:p>
            <a:r>
              <a:rPr lang="en-US" sz="1600" dirty="0">
                <a:latin typeface="Times New Roman" panose="02020603050405020304" pitchFamily="18" charset="0"/>
                <a:cs typeface="Times New Roman" panose="02020603050405020304" pitchFamily="18" charset="0"/>
              </a:rPr>
              <a:t>The NEZ tax abatement reduces the City of Detroit Operating Millage from 19.9520  to 9.9760 mills and the Wayne County Operating Millage from 5.6483 to 2.8241 mills. All other millage rates are unaffected by the NEZ Homestead abatement</a:t>
            </a:r>
          </a:p>
          <a:p>
            <a:pPr marL="0" indent="0">
              <a:buNone/>
            </a:pPr>
            <a:r>
              <a:rPr lang="en-US" sz="1600" b="1" dirty="0">
                <a:latin typeface="Times New Roman" panose="02020603050405020304" pitchFamily="18" charset="0"/>
                <a:cs typeface="Times New Roman" panose="02020603050405020304" pitchFamily="18" charset="0"/>
              </a:rPr>
              <a:t>How long does the abatement last ?</a:t>
            </a:r>
          </a:p>
          <a:p>
            <a:r>
              <a:rPr lang="en-US" sz="1600" dirty="0">
                <a:latin typeface="Times New Roman" panose="02020603050405020304" pitchFamily="18" charset="0"/>
                <a:cs typeface="Times New Roman" panose="02020603050405020304" pitchFamily="18" charset="0"/>
              </a:rPr>
              <a:t>The abatement certificate is issued for 15 years and will last as long as you own your home</a:t>
            </a:r>
          </a:p>
          <a:p>
            <a:pPr marL="0" indent="0">
              <a:buNone/>
            </a:pPr>
            <a:r>
              <a:rPr lang="en-US" sz="1600" b="1" dirty="0">
                <a:latin typeface="Times New Roman" panose="02020603050405020304" pitchFamily="18" charset="0"/>
                <a:cs typeface="Times New Roman" panose="02020603050405020304" pitchFamily="18" charset="0"/>
              </a:rPr>
              <a:t>How do I apply for the program ?</a:t>
            </a:r>
          </a:p>
          <a:p>
            <a:r>
              <a:rPr lang="en-US" sz="1600" dirty="0">
                <a:latin typeface="Times New Roman" panose="02020603050405020304" pitchFamily="18" charset="0"/>
                <a:cs typeface="Times New Roman" panose="02020603050405020304" pitchFamily="18" charset="0"/>
              </a:rPr>
              <a:t>You may apply online at: </a:t>
            </a:r>
            <a:r>
              <a:rPr lang="en-US" sz="1600" dirty="0">
                <a:latin typeface="Times New Roman" panose="02020603050405020304" pitchFamily="18" charset="0"/>
                <a:cs typeface="Times New Roman" panose="02020603050405020304" pitchFamily="18" charset="0"/>
                <a:hlinkClick r:id="rId2"/>
              </a:rPr>
              <a:t>http://detroitmi.gov/departments/office-chief-financial-officer/ocfo-divisions/office-assessor/nez-homestead</a:t>
            </a:r>
            <a:r>
              <a:rPr lang="en-US" sz="1600" dirty="0">
                <a:latin typeface="Times New Roman" panose="02020603050405020304" pitchFamily="18" charset="0"/>
                <a:cs typeface="Times New Roman" panose="02020603050405020304" pitchFamily="18" charset="0"/>
              </a:rPr>
              <a:t>. You may also download, print, and mail the application from the following website: </a:t>
            </a:r>
            <a:r>
              <a:rPr lang="en-US" sz="1600" dirty="0">
                <a:latin typeface="Times New Roman" panose="02020603050405020304" pitchFamily="18" charset="0"/>
                <a:cs typeface="Times New Roman" panose="02020603050405020304" pitchFamily="18" charset="0"/>
                <a:hlinkClick r:id="rId3"/>
              </a:rPr>
              <a:t>http://www.Michigan.gov/documents/taxes/2704BNNEZHomestead_181899_7.pdf</a:t>
            </a:r>
            <a:r>
              <a:rPr lang="en-US" sz="1600" dirty="0">
                <a:latin typeface="Times New Roman" panose="02020603050405020304" pitchFamily="18" charset="0"/>
                <a:cs typeface="Times New Roman" panose="02020603050405020304" pitchFamily="18" charset="0"/>
              </a:rPr>
              <a:t>	</a:t>
            </a:r>
          </a:p>
          <a:p>
            <a:pPr marL="0" indent="0">
              <a:buNone/>
            </a:pPr>
            <a:r>
              <a:rPr lang="en-US" sz="1600" b="1" dirty="0">
                <a:latin typeface="Times New Roman" panose="02020603050405020304" pitchFamily="18" charset="0"/>
                <a:cs typeface="Times New Roman" panose="02020603050405020304" pitchFamily="18" charset="0"/>
              </a:rPr>
              <a:t>Is there a deadline to file ?</a:t>
            </a:r>
          </a:p>
          <a:p>
            <a:r>
              <a:rPr lang="en-US" sz="1600" dirty="0">
                <a:latin typeface="Times New Roman" panose="02020603050405020304" pitchFamily="18" charset="0"/>
                <a:cs typeface="Times New Roman" panose="02020603050405020304" pitchFamily="18" charset="0"/>
              </a:rPr>
              <a:t>The Office the Assessor accepts applications all year. The abatement to be effective for the year you first qualify</a:t>
            </a:r>
          </a:p>
          <a:p>
            <a:r>
              <a:rPr lang="en-US" sz="1600" dirty="0">
                <a:latin typeface="Times New Roman" panose="02020603050405020304" pitchFamily="18" charset="0"/>
                <a:cs typeface="Times New Roman" panose="02020603050405020304" pitchFamily="18" charset="0"/>
              </a:rPr>
              <a:t>Any application submitted </a:t>
            </a:r>
            <a:r>
              <a:rPr lang="en-US" sz="1600">
                <a:latin typeface="Times New Roman" panose="02020603050405020304" pitchFamily="18" charset="0"/>
                <a:cs typeface="Times New Roman" panose="02020603050405020304" pitchFamily="18" charset="0"/>
              </a:rPr>
              <a:t>after September </a:t>
            </a:r>
            <a:r>
              <a:rPr lang="en-US" sz="1600" dirty="0">
                <a:latin typeface="Times New Roman" panose="02020603050405020304" pitchFamily="18" charset="0"/>
                <a:cs typeface="Times New Roman" panose="02020603050405020304" pitchFamily="18" charset="0"/>
              </a:rPr>
              <a:t>1 will be processed the following year</a:t>
            </a:r>
          </a:p>
          <a:p>
            <a:pPr marL="0" indent="0">
              <a:buNone/>
            </a:pPr>
            <a:r>
              <a:rPr lang="en-US" sz="1600" b="1" dirty="0">
                <a:latin typeface="Times New Roman" panose="02020603050405020304" pitchFamily="18" charset="0"/>
                <a:cs typeface="Times New Roman" panose="02020603050405020304" pitchFamily="18" charset="0"/>
              </a:rPr>
              <a:t>What documentation will I need</a:t>
            </a:r>
          </a:p>
          <a:p>
            <a:r>
              <a:rPr lang="en-US" sz="1600" dirty="0">
                <a:latin typeface="Times New Roman" panose="02020603050405020304" pitchFamily="18" charset="0"/>
                <a:cs typeface="Times New Roman" panose="02020603050405020304" pitchFamily="18" charset="0"/>
              </a:rPr>
              <a:t>A driver’s license or state issued ID with the property address</a:t>
            </a:r>
          </a:p>
          <a:p>
            <a:r>
              <a:rPr lang="en-US" sz="1600" dirty="0">
                <a:latin typeface="Times New Roman" panose="02020603050405020304" pitchFamily="18" charset="0"/>
                <a:cs typeface="Times New Roman" panose="02020603050405020304" pitchFamily="18" charset="0"/>
              </a:rPr>
              <a:t>The Principal Residence Exemption (PRE) must be on file. If not, you will need to fill out the application</a:t>
            </a:r>
          </a:p>
          <a:p>
            <a:r>
              <a:rPr lang="en-US" sz="1600" dirty="0">
                <a:latin typeface="Times New Roman" panose="02020603050405020304" pitchFamily="18" charset="0"/>
                <a:cs typeface="Times New Roman" panose="02020603050405020304" pitchFamily="18" charset="0"/>
              </a:rPr>
              <a:t>If no Property Transfer Affidavit (PTA) is on file, you will be required to present a certified deed showing ownership of the property and pay the PTA fine for not filing the affidavit timely</a:t>
            </a:r>
          </a:p>
          <a:p>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749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map&#10;&#10;Description automatically generated">
            <a:extLst>
              <a:ext uri="{FF2B5EF4-FFF2-40B4-BE49-F238E27FC236}">
                <a16:creationId xmlns:a16="http://schemas.microsoft.com/office/drawing/2014/main" id="{97F8E069-3100-4978-B685-D94C5CF36F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66"/>
            <a:ext cx="12192000" cy="6809994"/>
          </a:xfrm>
        </p:spPr>
      </p:pic>
    </p:spTree>
    <p:extLst>
      <p:ext uri="{BB962C8B-B14F-4D97-AF65-F5344CB8AC3E}">
        <p14:creationId xmlns:p14="http://schemas.microsoft.com/office/powerpoint/2010/main" val="308748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7080738" y="647593"/>
            <a:ext cx="4467792" cy="3060541"/>
          </a:xfrm>
        </p:spPr>
        <p:txBody>
          <a:bodyPr>
            <a:normAutofit/>
          </a:bodyPr>
          <a:lstStyle/>
          <a:p>
            <a:r>
              <a:rPr lang="en-US" sz="5100" b="1" dirty="0">
                <a:solidFill>
                  <a:srgbClr val="FFFFFF"/>
                </a:solidFill>
              </a:rPr>
              <a:t>Homeowners Property Exemption (HOPE)</a:t>
            </a:r>
            <a:endParaRPr lang="en-US" sz="5100" dirty="0">
              <a:solidFill>
                <a:srgbClr val="FFFFFF"/>
              </a:solidFill>
              <a:cs typeface="Calibri Light"/>
            </a:endParaRP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person&#10;&#10;Description automatically generated">
            <a:extLst>
              <a:ext uri="{FF2B5EF4-FFF2-40B4-BE49-F238E27FC236}">
                <a16:creationId xmlns:a16="http://schemas.microsoft.com/office/drawing/2014/main" id="{9E25EAF3-5112-F925-B152-C2180C375938}"/>
              </a:ext>
            </a:extLst>
          </p:cNvPr>
          <p:cNvPicPr>
            <a:picLocks noChangeAspect="1"/>
          </p:cNvPicPr>
          <p:nvPr/>
        </p:nvPicPr>
        <p:blipFill rotWithShape="1">
          <a:blip r:embed="rId2">
            <a:extLst>
              <a:ext uri="{28A0092B-C50C-407E-A947-70E740481C1C}">
                <a14:useLocalDpi xmlns:a14="http://schemas.microsoft.com/office/drawing/2010/main" val="0"/>
              </a:ext>
            </a:extLst>
          </a:blip>
          <a:srcRect t="8358" r="2" b="2"/>
          <a:stretch/>
        </p:blipFill>
        <p:spPr>
          <a:xfrm>
            <a:off x="1387357" y="1374798"/>
            <a:ext cx="409083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person&#10;&#10;Description automatically generated">
            <a:extLst>
              <a:ext uri="{FF2B5EF4-FFF2-40B4-BE49-F238E27FC236}">
                <a16:creationId xmlns:a16="http://schemas.microsoft.com/office/drawing/2014/main" id="{A48387DE-6C89-7505-169E-8C01AFA92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6101" y="4958443"/>
            <a:ext cx="1346976" cy="1658839"/>
          </a:xfrm>
          <a:prstGeom prst="rect">
            <a:avLst/>
          </a:prstGeom>
        </p:spPr>
      </p:pic>
      <p:sp>
        <p:nvSpPr>
          <p:cNvPr id="5" name="TextBox 4">
            <a:extLst>
              <a:ext uri="{FF2B5EF4-FFF2-40B4-BE49-F238E27FC236}">
                <a16:creationId xmlns:a16="http://schemas.microsoft.com/office/drawing/2014/main" id="{CE657EA7-EDB8-E769-615D-80738DDE31BD}"/>
              </a:ext>
            </a:extLst>
          </p:cNvPr>
          <p:cNvSpPr txBox="1"/>
          <p:nvPr/>
        </p:nvSpPr>
        <p:spPr>
          <a:xfrm>
            <a:off x="5720443" y="358871"/>
            <a:ext cx="4985658" cy="5909310"/>
          </a:xfrm>
          <a:prstGeom prst="rect">
            <a:avLst/>
          </a:prstGeom>
          <a:noFill/>
        </p:spPr>
        <p:txBody>
          <a:bodyPr wrap="square">
            <a:spAutoFit/>
          </a:bodyPr>
          <a:lstStyle/>
          <a:p>
            <a:pPr rtl="0"/>
            <a:r>
              <a:rPr lang="en-US" b="1" dirty="0">
                <a:effectLst/>
              </a:rPr>
              <a:t>What is a HOPE (formerly HPTAP)?</a:t>
            </a:r>
            <a:endParaRPr lang="en-US" dirty="0">
              <a:effectLst/>
            </a:endParaRPr>
          </a:p>
          <a:p>
            <a:pPr rtl="0"/>
            <a:r>
              <a:rPr lang="en-US" dirty="0">
                <a:effectLst/>
              </a:rPr>
              <a:t>HOPE stands for Homeowners Property Exemption. It is also referred to as the Poverty Tax Exemption, “PTE” or Hardship Program. HOPE provides an opportunity for homeowners to be exempt from their current year property taxes based on household income or circumstances. If approved, you will still be responsible for any fees such as the solid waste fee. The solid waste fee is discounted at to $120 for HOPE approved homeowners. The HOPE application is an annual application, homeowners must apply every year.</a:t>
            </a:r>
          </a:p>
          <a:p>
            <a:pPr rtl="0"/>
            <a:r>
              <a:rPr lang="en-US" b="1" dirty="0">
                <a:effectLst/>
              </a:rPr>
              <a:t>Do I qualify?</a:t>
            </a:r>
            <a:endParaRPr lang="en-US" dirty="0">
              <a:effectLst/>
            </a:endParaRPr>
          </a:p>
          <a:p>
            <a:pPr rtl="0"/>
            <a:r>
              <a:rPr lang="en-US" dirty="0">
                <a:effectLst/>
              </a:rPr>
              <a:t>Eligibility for the HOPE is based on whether you own and occupy your home as your primary residence and your household income or circumstances. Please review the income levels listed below. Most homeowners whose income is below the guidelines are generally approved.</a:t>
            </a:r>
          </a:p>
          <a:p>
            <a:pPr rtl="0"/>
            <a:r>
              <a:rPr lang="en-US" dirty="0">
                <a:effectLst/>
              </a:rPr>
              <a:t>Only the Board of Review may approve an application.</a:t>
            </a:r>
          </a:p>
        </p:txBody>
      </p:sp>
      <p:pic>
        <p:nvPicPr>
          <p:cNvPr id="4" name="Picture 3" descr="A black and white document&#10;&#10;AI-generated content may be incorrect.">
            <a:extLst>
              <a:ext uri="{FF2B5EF4-FFF2-40B4-BE49-F238E27FC236}">
                <a16:creationId xmlns:a16="http://schemas.microsoft.com/office/drawing/2014/main" id="{38C215FA-B6B0-D354-A3B7-DEC611A51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8"/>
            <a:ext cx="5299364" cy="6858000"/>
          </a:xfrm>
          <a:prstGeom prst="rect">
            <a:avLst/>
          </a:prstGeom>
        </p:spPr>
      </p:pic>
    </p:spTree>
    <p:extLst>
      <p:ext uri="{BB962C8B-B14F-4D97-AF65-F5344CB8AC3E}">
        <p14:creationId xmlns:p14="http://schemas.microsoft.com/office/powerpoint/2010/main" val="162207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CBB6AB-F81E-E44D-F0A3-ED24C3831897}"/>
              </a:ext>
            </a:extLst>
          </p:cNvPr>
          <p:cNvSpPr>
            <a:spLocks noGrp="1"/>
          </p:cNvSpPr>
          <p:nvPr>
            <p:ph type="title"/>
          </p:nvPr>
        </p:nvSpPr>
        <p:spPr>
          <a:xfrm>
            <a:off x="586478" y="1683756"/>
            <a:ext cx="3115265" cy="2396359"/>
          </a:xfrm>
        </p:spPr>
        <p:txBody>
          <a:bodyPr anchor="b">
            <a:normAutofit/>
          </a:bodyPr>
          <a:lstStyle/>
          <a:p>
            <a:pPr algn="r"/>
            <a:r>
              <a:rPr lang="en-US" sz="4000" i="1" cap="all">
                <a:solidFill>
                  <a:srgbClr val="FFFFFF"/>
                </a:solidFill>
                <a:latin typeface="Calibri Light"/>
                <a:cs typeface="Calibri Light"/>
              </a:rPr>
              <a:t>How TO APPLY:</a:t>
            </a:r>
          </a:p>
        </p:txBody>
      </p:sp>
      <p:sp>
        <p:nvSpPr>
          <p:cNvPr id="4" name="TextBox 3">
            <a:extLst>
              <a:ext uri="{FF2B5EF4-FFF2-40B4-BE49-F238E27FC236}">
                <a16:creationId xmlns:a16="http://schemas.microsoft.com/office/drawing/2014/main" id="{399C1B6A-53F3-E34F-DBBB-A520DD9CD3A5}"/>
              </a:ext>
            </a:extLst>
          </p:cNvPr>
          <p:cNvSpPr txBox="1"/>
          <p:nvPr/>
        </p:nvSpPr>
        <p:spPr>
          <a:xfrm>
            <a:off x="2419241" y="4869011"/>
            <a:ext cx="2471057" cy="369332"/>
          </a:xfrm>
          <a:prstGeom prst="rect">
            <a:avLst/>
          </a:prstGeom>
          <a:noFill/>
        </p:spPr>
        <p:txBody>
          <a:bodyPr wrap="square" rtlCol="0">
            <a:spAutoFit/>
          </a:bodyPr>
          <a:lstStyle/>
          <a:p>
            <a:endParaRPr lang="en-US" dirty="0"/>
          </a:p>
        </p:txBody>
      </p:sp>
      <p:graphicFrame>
        <p:nvGraphicFramePr>
          <p:cNvPr id="8" name="Content Placeholder 2">
            <a:extLst>
              <a:ext uri="{FF2B5EF4-FFF2-40B4-BE49-F238E27FC236}">
                <a16:creationId xmlns:a16="http://schemas.microsoft.com/office/drawing/2014/main" id="{EC71AF56-C11A-29D0-0751-65A455E28FF5}"/>
              </a:ext>
            </a:extLst>
          </p:cNvPr>
          <p:cNvGraphicFramePr>
            <a:graphicFrameLocks noGrp="1"/>
          </p:cNvGraphicFramePr>
          <p:nvPr>
            <p:ph idx="1"/>
            <p:extLst>
              <p:ext uri="{D42A27DB-BD31-4B8C-83A1-F6EECF244321}">
                <p14:modId xmlns:p14="http://schemas.microsoft.com/office/powerpoint/2010/main" val="273894692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56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6E61FB-473B-4E5C-FE46-2E756934B8E8}"/>
              </a:ext>
            </a:extLst>
          </p:cNvPr>
          <p:cNvSpPr>
            <a:spLocks noGrp="1"/>
          </p:cNvSpPr>
          <p:nvPr>
            <p:ph type="title"/>
          </p:nvPr>
        </p:nvSpPr>
        <p:spPr>
          <a:xfrm>
            <a:off x="621792" y="1161288"/>
            <a:ext cx="3602736" cy="4526280"/>
          </a:xfrm>
        </p:spPr>
        <p:txBody>
          <a:bodyPr>
            <a:normAutofit/>
          </a:bodyPr>
          <a:lstStyle/>
          <a:p>
            <a:r>
              <a:rPr lang="en-US" sz="4000" b="1" i="1" dirty="0">
                <a:latin typeface="Arial" panose="020B0604020202020204" pitchFamily="34" charset="0"/>
                <a:cs typeface="Arial" panose="020B0604020202020204" pitchFamily="34" charset="0"/>
              </a:rPr>
              <a:t>How you can apply</a:t>
            </a:r>
            <a:endParaRPr lang="en-US" sz="4000" b="1" i="1">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0" name="Content Placeholder 2">
            <a:extLst>
              <a:ext uri="{FF2B5EF4-FFF2-40B4-BE49-F238E27FC236}">
                <a16:creationId xmlns:a16="http://schemas.microsoft.com/office/drawing/2014/main" id="{CDE5B382-0569-AF74-0EBD-6DB3CECAAD7B}"/>
              </a:ext>
            </a:extLst>
          </p:cNvPr>
          <p:cNvGraphicFramePr>
            <a:graphicFrameLocks noGrp="1"/>
          </p:cNvGraphicFramePr>
          <p:nvPr>
            <p:ph idx="1"/>
            <p:extLst>
              <p:ext uri="{D42A27DB-BD31-4B8C-83A1-F6EECF244321}">
                <p14:modId xmlns:p14="http://schemas.microsoft.com/office/powerpoint/2010/main" val="111809659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612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30A-C33B-F2CD-27A0-48FF952BFB11}"/>
              </a:ext>
            </a:extLst>
          </p:cNvPr>
          <p:cNvSpPr>
            <a:spLocks noGrp="1"/>
          </p:cNvSpPr>
          <p:nvPr>
            <p:ph type="title"/>
          </p:nvPr>
        </p:nvSpPr>
        <p:spPr>
          <a:xfrm>
            <a:off x="645065" y="1165014"/>
            <a:ext cx="3935648" cy="3782543"/>
          </a:xfrm>
        </p:spPr>
        <p:txBody>
          <a:bodyPr anchor="ctr">
            <a:normAutofit/>
          </a:bodyPr>
          <a:lstStyle/>
          <a:p>
            <a:pPr rtl="0"/>
            <a:br>
              <a:rPr lang="en-US" sz="6000" i="1" cap="all" dirty="0">
                <a:latin typeface="Calibri Light"/>
                <a:cs typeface="Calibri Light"/>
              </a:rPr>
            </a:br>
            <a:br>
              <a:rPr lang="en-US" sz="1200" dirty="0">
                <a:effectLst/>
                <a:latin typeface="-apple-system"/>
              </a:rPr>
            </a:br>
            <a:br>
              <a:rPr lang="en-US" sz="3200" b="1" i="1" cap="all" dirty="0">
                <a:latin typeface="Calibri Light"/>
                <a:cs typeface="Calibri Light"/>
              </a:rPr>
            </a:br>
            <a:endParaRPr lang="en-US" sz="3200" b="1" i="1" cap="all" dirty="0">
              <a:latin typeface="Calibri Light"/>
              <a:cs typeface="Calibri Light"/>
            </a:endParaRPr>
          </a:p>
        </p:txBody>
      </p:sp>
      <p:graphicFrame>
        <p:nvGraphicFramePr>
          <p:cNvPr id="7" name="Content Placeholder 2">
            <a:extLst>
              <a:ext uri="{FF2B5EF4-FFF2-40B4-BE49-F238E27FC236}">
                <a16:creationId xmlns:a16="http://schemas.microsoft.com/office/drawing/2014/main" id="{C8B61470-246B-5516-532F-C2A1C6A1A41C}"/>
              </a:ext>
            </a:extLst>
          </p:cNvPr>
          <p:cNvGraphicFramePr>
            <a:graphicFrameLocks noGrp="1"/>
          </p:cNvGraphicFramePr>
          <p:nvPr>
            <p:ph idx="1"/>
          </p:nvPr>
        </p:nvGraphicFramePr>
        <p:xfrm>
          <a:off x="1074821" y="1165014"/>
          <a:ext cx="10903819" cy="3013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BB5E7B7-E024-1694-171B-6FA5900BA010}"/>
              </a:ext>
            </a:extLst>
          </p:cNvPr>
          <p:cNvSpPr txBox="1"/>
          <p:nvPr/>
        </p:nvSpPr>
        <p:spPr>
          <a:xfrm>
            <a:off x="645065" y="4419600"/>
            <a:ext cx="11474520" cy="800219"/>
          </a:xfrm>
          <a:prstGeom prst="rect">
            <a:avLst/>
          </a:prstGeom>
          <a:noFill/>
        </p:spPr>
        <p:txBody>
          <a:bodyPr wrap="square" rtlCol="0">
            <a:spAutoFit/>
          </a:bodyPr>
          <a:lstStyle/>
          <a:p>
            <a:pPr algn="ctr" rtl="0"/>
            <a:r>
              <a:rPr lang="en-US" sz="2800" b="1" i="1" dirty="0">
                <a:effectLst/>
                <a:latin typeface="Arial" panose="020B0604020202020204" pitchFamily="34" charset="0"/>
                <a:cs typeface="Arial" panose="020B0604020202020204" pitchFamily="34" charset="0"/>
              </a:rPr>
              <a:t>Taxpayers are notified of their decision via USPS Mail</a:t>
            </a:r>
          </a:p>
          <a:p>
            <a:pPr algn="ctr"/>
            <a:endParaRPr lang="en-US" dirty="0"/>
          </a:p>
        </p:txBody>
      </p:sp>
    </p:spTree>
    <p:extLst>
      <p:ext uri="{BB962C8B-B14F-4D97-AF65-F5344CB8AC3E}">
        <p14:creationId xmlns:p14="http://schemas.microsoft.com/office/powerpoint/2010/main" val="378044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759C-8513-51E0-DD6E-C069D2B13E67}"/>
              </a:ext>
            </a:extLst>
          </p:cNvPr>
          <p:cNvSpPr>
            <a:spLocks noGrp="1"/>
          </p:cNvSpPr>
          <p:nvPr>
            <p:ph type="title"/>
          </p:nvPr>
        </p:nvSpPr>
        <p:spPr>
          <a:xfrm>
            <a:off x="393032" y="856180"/>
            <a:ext cx="4757112" cy="1128068"/>
          </a:xfrm>
        </p:spPr>
        <p:txBody>
          <a:bodyPr vert="horz" lIns="91440" tIns="45720" rIns="91440" bIns="45720" rtlCol="0" anchor="ctr">
            <a:normAutofit/>
          </a:bodyPr>
          <a:lstStyle/>
          <a:p>
            <a:r>
              <a:rPr lang="en-US" b="1" i="1" dirty="0"/>
              <a:t>Need Assistance Applying?</a:t>
            </a:r>
          </a:p>
        </p:txBody>
      </p:sp>
      <p:pic>
        <p:nvPicPr>
          <p:cNvPr id="1030" name="Picture 6">
            <a:extLst>
              <a:ext uri="{FF2B5EF4-FFF2-40B4-BE49-F238E27FC236}">
                <a16:creationId xmlns:a16="http://schemas.microsoft.com/office/drawing/2014/main" id="{47B68FD1-0FFF-1EAC-2502-2EAFF41C8D8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520" b="15520"/>
          <a:stretch>
            <a:fillRect/>
          </a:stretch>
        </p:blipFill>
        <p:spPr bwMode="auto">
          <a:xfrm>
            <a:off x="3466681" y="987425"/>
            <a:ext cx="7888707"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7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B9579-78AF-3371-79CC-FFBFE239DD93}"/>
              </a:ext>
            </a:extLst>
          </p:cNvPr>
          <p:cNvSpPr>
            <a:spLocks noGrp="1"/>
          </p:cNvSpPr>
          <p:nvPr>
            <p:ph type="title"/>
          </p:nvPr>
        </p:nvSpPr>
        <p:spPr>
          <a:xfrm>
            <a:off x="686834" y="1153572"/>
            <a:ext cx="3200400" cy="4461163"/>
          </a:xfrm>
        </p:spPr>
        <p:txBody>
          <a:bodyPr>
            <a:normAutofit/>
          </a:bodyPr>
          <a:lstStyle/>
          <a:p>
            <a:r>
              <a:rPr lang="en-US" sz="3700">
                <a:solidFill>
                  <a:srgbClr val="FFFFFF"/>
                </a:solidFill>
                <a:latin typeface="Arial" panose="020B0604020202020204" pitchFamily="34" charset="0"/>
                <a:cs typeface="Arial" panose="020B0604020202020204" pitchFamily="34" charset="0"/>
              </a:rPr>
              <a:t>Your taxes will not increase because the Assessed Value of your home increased</a:t>
            </a:r>
            <a:r>
              <a:rPr lang="en-US" sz="3700"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49F043-E0AE-9696-4476-903081C12EF6}"/>
              </a:ext>
            </a:extLst>
          </p:cNvPr>
          <p:cNvSpPr>
            <a:spLocks noGrp="1"/>
          </p:cNvSpPr>
          <p:nvPr>
            <p:ph idx="1"/>
          </p:nvPr>
        </p:nvSpPr>
        <p:spPr>
          <a:xfrm>
            <a:off x="4447308" y="591344"/>
            <a:ext cx="6906491" cy="5585619"/>
          </a:xfrm>
        </p:spPr>
        <p:txBody>
          <a:bodyPr anchor="ctr">
            <a:normAutofit/>
          </a:bodyPr>
          <a:lstStyle/>
          <a:p>
            <a:pPr marL="0" indent="0">
              <a:buNone/>
            </a:pPr>
            <a:r>
              <a:rPr lang="en-US" sz="2200">
                <a:latin typeface="Arial" panose="020B0604020202020204" pitchFamily="34" charset="0"/>
                <a:cs typeface="Arial" panose="020B0604020202020204" pitchFamily="34" charset="0"/>
              </a:rPr>
              <a:t>It’s import to note that while Detroit is experiencing a renaissance in property values, property taxes in Michigan are not based on the market value of your property as long you own your property. </a:t>
            </a:r>
            <a:r>
              <a:rPr lang="en-US" sz="2200" b="1" i="1" u="sng">
                <a:latin typeface="Arial" panose="020B0604020202020204" pitchFamily="34" charset="0"/>
                <a:cs typeface="Arial" panose="020B0604020202020204" pitchFamily="34" charset="0"/>
              </a:rPr>
              <a:t>Under the Michigan constitution, Article IX, Chapter III, your property taxes may only increase by the consumer price index (CPI) or five percent (5%), whichever is lower, as long as you own your home. </a:t>
            </a:r>
            <a:r>
              <a:rPr lang="en-US" sz="2200">
                <a:latin typeface="Arial" panose="020B0604020202020204" pitchFamily="34" charset="0"/>
                <a:cs typeface="Arial" panose="020B0604020202020204" pitchFamily="34" charset="0"/>
              </a:rPr>
              <a:t>The Assessed Value and State Equalized Value (SEV) of your home represents what the assessors believes is fifty percent (50%) of the market value of your property. Taxable value, which is what your property taxes are based upon, is a completely different calculation. </a:t>
            </a:r>
            <a:r>
              <a:rPr lang="en-US" sz="2200" b="1" i="1" u="sng">
                <a:latin typeface="Arial" panose="020B0604020202020204" pitchFamily="34" charset="0"/>
                <a:cs typeface="Arial" panose="020B0604020202020204" pitchFamily="34" charset="0"/>
              </a:rPr>
              <a:t>To say it another way, the assessed value of homes in Detroit increased by 23% this year. But your property tax bill will only increase by 5% this year</a:t>
            </a:r>
            <a:r>
              <a:rPr lang="en-US" sz="2200" b="1" i="1" u="sng"/>
              <a:t>. </a:t>
            </a:r>
          </a:p>
        </p:txBody>
      </p:sp>
    </p:spTree>
    <p:extLst>
      <p:ext uri="{BB962C8B-B14F-4D97-AF65-F5344CB8AC3E}">
        <p14:creationId xmlns:p14="http://schemas.microsoft.com/office/powerpoint/2010/main" val="2780901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ight Triangle 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83425-29A8-5E4D-483F-7CF935D7AE65}"/>
              </a:ext>
            </a:extLst>
          </p:cNvPr>
          <p:cNvSpPr>
            <a:spLocks noGrp="1"/>
          </p:cNvSpPr>
          <p:nvPr>
            <p:ph type="title"/>
          </p:nvPr>
        </p:nvSpPr>
        <p:spPr>
          <a:xfrm>
            <a:off x="1006900" y="1188637"/>
            <a:ext cx="3141430" cy="4480726"/>
          </a:xfrm>
        </p:spPr>
        <p:txBody>
          <a:bodyPr>
            <a:normAutofit/>
          </a:bodyPr>
          <a:lstStyle/>
          <a:p>
            <a:pPr algn="ctr"/>
            <a:r>
              <a:rPr lang="en-US" b="1" dirty="0">
                <a:latin typeface="Arial" panose="020B0604020202020204" pitchFamily="34" charset="0"/>
                <a:cs typeface="Arial" panose="020B0604020202020204" pitchFamily="34" charset="0"/>
              </a:rPr>
              <a:t>Changes in Law</a:t>
            </a:r>
          </a:p>
        </p:txBody>
      </p:sp>
      <p:cxnSp>
        <p:nvCxnSpPr>
          <p:cNvPr id="11" name="Straight Connector 1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6B88FA-724E-F0E8-FB12-1AB28C813723}"/>
              </a:ext>
            </a:extLst>
          </p:cNvPr>
          <p:cNvSpPr>
            <a:spLocks noGrp="1"/>
          </p:cNvSpPr>
          <p:nvPr>
            <p:ph idx="1"/>
          </p:nvPr>
        </p:nvSpPr>
        <p:spPr>
          <a:xfrm>
            <a:off x="5138928" y="1338729"/>
            <a:ext cx="4795584" cy="4180542"/>
          </a:xfrm>
        </p:spPr>
        <p:txBody>
          <a:bodyPr anchor="ctr">
            <a:normAutofit/>
          </a:bodyPr>
          <a:lstStyle/>
          <a:p>
            <a:pPr marL="0" indent="0">
              <a:buNone/>
            </a:pPr>
            <a:r>
              <a:rPr lang="en-US" sz="1700">
                <a:latin typeface="Arial" panose="020B0604020202020204" pitchFamily="34" charset="0"/>
                <a:cs typeface="Arial" panose="020B0604020202020204" pitchFamily="34" charset="0"/>
              </a:rPr>
              <a:t>Changes to state law allow the assessor to extend the HOPE exemption to those property owners whose sole source of income is from:</a:t>
            </a:r>
          </a:p>
          <a:p>
            <a:pPr marL="0" indent="0">
              <a:buNone/>
            </a:pPr>
            <a:endParaRPr lang="en-US" sz="1700">
              <a:latin typeface="Arial" panose="020B0604020202020204" pitchFamily="34" charset="0"/>
              <a:cs typeface="Arial" panose="020B0604020202020204" pitchFamily="34" charset="0"/>
            </a:endParaRPr>
          </a:p>
          <a:p>
            <a:r>
              <a:rPr lang="en-US" sz="1700">
                <a:latin typeface="Arial" panose="020B0604020202020204" pitchFamily="34" charset="0"/>
                <a:cs typeface="Arial" panose="020B0604020202020204" pitchFamily="34" charset="0"/>
              </a:rPr>
              <a:t>Social Security</a:t>
            </a:r>
          </a:p>
          <a:p>
            <a:r>
              <a:rPr lang="en-US" sz="1700">
                <a:latin typeface="Arial" panose="020B0604020202020204" pitchFamily="34" charset="0"/>
                <a:cs typeface="Arial" panose="020B0604020202020204" pitchFamily="34" charset="0"/>
              </a:rPr>
              <a:t>Supplemental Social Security</a:t>
            </a:r>
          </a:p>
          <a:p>
            <a:r>
              <a:rPr lang="en-US" sz="1700">
                <a:latin typeface="Arial" panose="020B0604020202020204" pitchFamily="34" charset="0"/>
                <a:cs typeface="Arial" panose="020B0604020202020204" pitchFamily="34" charset="0"/>
              </a:rPr>
              <a:t>Social Security Disability Insurance (SSDIB)</a:t>
            </a:r>
          </a:p>
          <a:p>
            <a:pPr marL="0" indent="0">
              <a:buNone/>
            </a:pPr>
            <a:endParaRPr lang="en-US" sz="1700">
              <a:latin typeface="Arial" panose="020B0604020202020204" pitchFamily="34" charset="0"/>
              <a:cs typeface="Arial" panose="020B0604020202020204" pitchFamily="34" charset="0"/>
            </a:endParaRPr>
          </a:p>
          <a:p>
            <a:pPr marL="0" indent="0">
              <a:buNone/>
            </a:pPr>
            <a:r>
              <a:rPr lang="en-US" sz="1700">
                <a:latin typeface="Arial" panose="020B0604020202020204" pitchFamily="34" charset="0"/>
                <a:cs typeface="Arial" panose="020B0604020202020204" pitchFamily="34" charset="0"/>
              </a:rPr>
              <a:t>The Assessor is required to perform periodical audits to ensure that anyone who receives the extension qualifies. </a:t>
            </a:r>
          </a:p>
        </p:txBody>
      </p:sp>
    </p:spTree>
    <p:extLst>
      <p:ext uri="{BB962C8B-B14F-4D97-AF65-F5344CB8AC3E}">
        <p14:creationId xmlns:p14="http://schemas.microsoft.com/office/powerpoint/2010/main" val="230807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51D94-4F57-87B0-02F5-3915C56A9A56}"/>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13F83-C492-9C11-EEB9-7634AEE81D7E}"/>
              </a:ext>
            </a:extLst>
          </p:cNvPr>
          <p:cNvSpPr>
            <a:spLocks noGrp="1"/>
          </p:cNvSpPr>
          <p:nvPr>
            <p:ph type="title"/>
          </p:nvPr>
        </p:nvSpPr>
        <p:spPr>
          <a:xfrm>
            <a:off x="838200" y="365125"/>
            <a:ext cx="10515600" cy="1325563"/>
          </a:xfrm>
        </p:spPr>
        <p:txBody>
          <a:bodyPr>
            <a:normAutofit/>
          </a:bodyPr>
          <a:lstStyle/>
          <a:p>
            <a:pPr algn="ctr"/>
            <a:r>
              <a:rPr lang="en-US" b="1" dirty="0">
                <a:latin typeface="Arial" panose="020B0604020202020204" pitchFamily="34" charset="0"/>
                <a:cs typeface="Arial" panose="020B0604020202020204" pitchFamily="34" charset="0"/>
              </a:rPr>
              <a:t>Changes in State Law</a:t>
            </a:r>
          </a:p>
        </p:txBody>
      </p:sp>
      <p:graphicFrame>
        <p:nvGraphicFramePr>
          <p:cNvPr id="5" name="Content Placeholder 2">
            <a:extLst>
              <a:ext uri="{FF2B5EF4-FFF2-40B4-BE49-F238E27FC236}">
                <a16:creationId xmlns:a16="http://schemas.microsoft.com/office/drawing/2014/main" id="{67233AAF-CDED-F08C-C5DC-48E4DC2831F6}"/>
              </a:ext>
            </a:extLst>
          </p:cNvPr>
          <p:cNvGraphicFramePr>
            <a:graphicFrameLocks noGrp="1"/>
          </p:cNvGraphicFramePr>
          <p:nvPr>
            <p:ph idx="1"/>
            <p:extLst>
              <p:ext uri="{D42A27DB-BD31-4B8C-83A1-F6EECF244321}">
                <p14:modId xmlns:p14="http://schemas.microsoft.com/office/powerpoint/2010/main" val="33293857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9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B283FC-CAC5-C7E2-7A4F-5F977D95D109}"/>
              </a:ext>
            </a:extLst>
          </p:cNvPr>
          <p:cNvSpPr>
            <a:spLocks noGrp="1"/>
          </p:cNvSpPr>
          <p:nvPr>
            <p:ph idx="1"/>
          </p:nvPr>
        </p:nvSpPr>
        <p:spPr>
          <a:xfrm>
            <a:off x="4447308" y="591344"/>
            <a:ext cx="6906491" cy="5585619"/>
          </a:xfrm>
        </p:spPr>
        <p:txBody>
          <a:bodyPr anchor="ctr">
            <a:normAutofit/>
          </a:bodyPr>
          <a:lstStyle/>
          <a:p>
            <a:pPr marL="0" indent="0">
              <a:buNone/>
            </a:pPr>
            <a:r>
              <a:rPr lang="en-US" sz="3600" dirty="0">
                <a:latin typeface="Arial" panose="020B0604020202020204" pitchFamily="34" charset="0"/>
                <a:cs typeface="Arial" panose="020B0604020202020204" pitchFamily="34" charset="0"/>
              </a:rPr>
              <a:t>Remember the deadline for 2025 is November 7, 2025</a:t>
            </a:r>
          </a:p>
        </p:txBody>
      </p:sp>
    </p:spTree>
    <p:extLst>
      <p:ext uri="{BB962C8B-B14F-4D97-AF65-F5344CB8AC3E}">
        <p14:creationId xmlns:p14="http://schemas.microsoft.com/office/powerpoint/2010/main" val="370041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BE09B-35D7-BBDC-31B0-BFFA0E69D939}"/>
              </a:ext>
            </a:extLst>
          </p:cNvPr>
          <p:cNvSpPr>
            <a:spLocks noGrp="1"/>
          </p:cNvSpPr>
          <p:nvPr>
            <p:ph type="title"/>
          </p:nvPr>
        </p:nvSpPr>
        <p:spPr>
          <a:xfrm>
            <a:off x="686834" y="1153572"/>
            <a:ext cx="3200400" cy="4461163"/>
          </a:xfrm>
        </p:spPr>
        <p:txBody>
          <a:bodyPr>
            <a:normAutofit/>
          </a:bodyPr>
          <a:lstStyle/>
          <a:p>
            <a:r>
              <a:rPr lang="en-US">
                <a:solidFill>
                  <a:srgbClr val="FFFFFF"/>
                </a:solidFill>
              </a:rPr>
              <a:t>Bagley NEZ Homestead Expansion</a:t>
            </a:r>
          </a:p>
        </p:txBody>
      </p:sp>
      <p:sp>
        <p:nvSpPr>
          <p:cNvPr id="61" name="Arc 6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Content Placeholder 2">
            <a:extLst>
              <a:ext uri="{FF2B5EF4-FFF2-40B4-BE49-F238E27FC236}">
                <a16:creationId xmlns:a16="http://schemas.microsoft.com/office/drawing/2014/main" id="{BCA71F83-9D91-9210-BAD2-3C8FEDB90125}"/>
              </a:ext>
            </a:extLst>
          </p:cNvPr>
          <p:cNvSpPr>
            <a:spLocks noGrp="1"/>
          </p:cNvSpPr>
          <p:nvPr>
            <p:ph idx="1"/>
          </p:nvPr>
        </p:nvSpPr>
        <p:spPr>
          <a:xfrm>
            <a:off x="4447308" y="591344"/>
            <a:ext cx="6906491" cy="5585619"/>
          </a:xfrm>
        </p:spPr>
        <p:txBody>
          <a:bodyPr anchor="ctr">
            <a:normAutofit/>
          </a:bodyPr>
          <a:lstStyle/>
          <a:p>
            <a:r>
              <a:rPr lang="en-US" sz="2600"/>
              <a:t>Will be retroactive to cover 2024 tax year</a:t>
            </a:r>
          </a:p>
          <a:p>
            <a:r>
              <a:rPr lang="en-US" sz="2600"/>
              <a:t>No objections from City Law Department (Corporation Counsel)</a:t>
            </a:r>
          </a:p>
          <a:p>
            <a:r>
              <a:rPr lang="en-US" sz="2600"/>
              <a:t>No objections from Office of the Chief Financial Officer (CFO)</a:t>
            </a:r>
          </a:p>
          <a:p>
            <a:r>
              <a:rPr lang="en-US" sz="2600"/>
              <a:t>No objections from Legislative Policy Division (LPD)</a:t>
            </a:r>
          </a:p>
          <a:p>
            <a:r>
              <a:rPr lang="en-US" sz="2600"/>
              <a:t>Public Hearings will be held before Detroit City Council</a:t>
            </a:r>
          </a:p>
          <a:p>
            <a:r>
              <a:rPr lang="en-US" sz="2600"/>
              <a:t>Approved by resolution (Only Detroit City Council can create or modify an NEZ)</a:t>
            </a:r>
          </a:p>
          <a:p>
            <a:r>
              <a:rPr lang="en-US" sz="2600"/>
              <a:t>Property Owners will receive refunds on previous tax bills. </a:t>
            </a:r>
          </a:p>
        </p:txBody>
      </p:sp>
    </p:spTree>
    <p:extLst>
      <p:ext uri="{BB962C8B-B14F-4D97-AF65-F5344CB8AC3E}">
        <p14:creationId xmlns:p14="http://schemas.microsoft.com/office/powerpoint/2010/main" val="352165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8" name="Group 27">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29" name="Rectangle 28">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2" name="Freeform: Shape 31">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4" name="Rectangle 33">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881240E-91A9-50C7-E41B-52532E79F4B0}"/>
              </a:ext>
            </a:extLst>
          </p:cNvPr>
          <p:cNvSpPr>
            <a:spLocks noGrp="1"/>
          </p:cNvSpPr>
          <p:nvPr>
            <p:ph type="title"/>
          </p:nvPr>
        </p:nvSpPr>
        <p:spPr>
          <a:xfrm>
            <a:off x="1143000" y="990599"/>
            <a:ext cx="9906000" cy="685800"/>
          </a:xfrm>
        </p:spPr>
        <p:txBody>
          <a:bodyPr anchor="t">
            <a:normAutofit/>
          </a:bodyPr>
          <a:lstStyle/>
          <a:p>
            <a:r>
              <a:rPr lang="en-US" sz="4000" b="1" dirty="0"/>
              <a:t>Board of Assessors – Office of the </a:t>
            </a:r>
            <a:r>
              <a:rPr lang="en-US" sz="4000" b="1" dirty="0">
                <a:latin typeface="Arial" panose="020B0604020202020204" pitchFamily="34" charset="0"/>
                <a:cs typeface="Arial" panose="020B0604020202020204" pitchFamily="34" charset="0"/>
              </a:rPr>
              <a:t>Assessor</a:t>
            </a:r>
          </a:p>
        </p:txBody>
      </p:sp>
      <p:graphicFrame>
        <p:nvGraphicFramePr>
          <p:cNvPr id="21" name="Content Placeholder 2">
            <a:extLst>
              <a:ext uri="{FF2B5EF4-FFF2-40B4-BE49-F238E27FC236}">
                <a16:creationId xmlns:a16="http://schemas.microsoft.com/office/drawing/2014/main" id="{D92C28AE-1265-EE16-6283-812BD17100C7}"/>
              </a:ext>
            </a:extLst>
          </p:cNvPr>
          <p:cNvGraphicFramePr>
            <a:graphicFrameLocks noGrp="1"/>
          </p:cNvGraphicFramePr>
          <p:nvPr>
            <p:ph idx="1"/>
            <p:extLst>
              <p:ext uri="{D42A27DB-BD31-4B8C-83A1-F6EECF244321}">
                <p14:modId xmlns:p14="http://schemas.microsoft.com/office/powerpoint/2010/main" val="168604635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17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5573A-EDE7-80E5-8E4F-226C27D4C406}"/>
              </a:ext>
            </a:extLst>
          </p:cNvPr>
          <p:cNvSpPr>
            <a:spLocks noGrp="1"/>
          </p:cNvSpPr>
          <p:nvPr>
            <p:ph type="title"/>
          </p:nvPr>
        </p:nvSpPr>
        <p:spPr>
          <a:xfrm>
            <a:off x="686834" y="1153572"/>
            <a:ext cx="3200400" cy="4461163"/>
          </a:xfrm>
        </p:spPr>
        <p:txBody>
          <a:bodyPr>
            <a:normAutofit/>
          </a:bodyPr>
          <a:lstStyle/>
          <a:p>
            <a:r>
              <a:rPr lang="en-US" sz="4100">
                <a:solidFill>
                  <a:srgbClr val="FFFFFF"/>
                </a:solidFill>
                <a:latin typeface="Arial" panose="020B0604020202020204" pitchFamily="34" charset="0"/>
                <a:cs typeface="Arial" panose="020B0604020202020204" pitchFamily="34" charset="0"/>
              </a:rPr>
              <a:t>As we talk about Property Taxes, there are several terms to remember.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5C447A8D-D201-C629-AEBD-50E1369816F0}"/>
              </a:ext>
            </a:extLst>
          </p:cNvPr>
          <p:cNvSpPr>
            <a:spLocks noGrp="1"/>
          </p:cNvSpPr>
          <p:nvPr>
            <p:ph idx="1"/>
          </p:nvPr>
        </p:nvSpPr>
        <p:spPr>
          <a:xfrm>
            <a:off x="4447308" y="591344"/>
            <a:ext cx="6906491" cy="5585619"/>
          </a:xfrm>
        </p:spPr>
        <p:txBody>
          <a:bodyPr anchor="ctr">
            <a:normAutofit/>
          </a:bodyPr>
          <a:lstStyle/>
          <a:p>
            <a:pPr marL="0" indent="0">
              <a:buNone/>
            </a:pPr>
            <a:r>
              <a:rPr lang="en-US" sz="1800" b="1" dirty="0">
                <a:latin typeface="Arial" panose="020B0604020202020204" pitchFamily="34" charset="0"/>
                <a:cs typeface="Arial" panose="020B0604020202020204" pitchFamily="34" charset="0"/>
              </a:rPr>
              <a:t>Assessed Value </a:t>
            </a:r>
            <a:r>
              <a:rPr lang="en-US" sz="1800" dirty="0">
                <a:latin typeface="Arial" panose="020B0604020202020204" pitchFamily="34" charset="0"/>
                <a:cs typeface="Arial" panose="020B0604020202020204" pitchFamily="34" charset="0"/>
              </a:rPr>
              <a:t>– it represents what the local assessor believes is fifty percent (50%) of the market value of your home as of December 31</a:t>
            </a:r>
            <a:r>
              <a:rPr lang="en-US" sz="1800" baseline="30000" dirty="0">
                <a:latin typeface="Arial" panose="020B0604020202020204" pitchFamily="34" charset="0"/>
                <a:cs typeface="Arial" panose="020B0604020202020204" pitchFamily="34" charset="0"/>
              </a:rPr>
              <a:t>st</a:t>
            </a:r>
            <a:r>
              <a:rPr lang="en-US" sz="1800" dirty="0">
                <a:latin typeface="Arial" panose="020B0604020202020204" pitchFamily="34" charset="0"/>
                <a:cs typeface="Arial" panose="020B0604020202020204" pitchFamily="34" charset="0"/>
              </a:rPr>
              <a:t> of the previous year. This value is tied directly to market value and will raise or fall based on market condition.</a:t>
            </a:r>
          </a:p>
          <a:p>
            <a:pPr marL="0" indent="0">
              <a:buNone/>
            </a:pPr>
            <a:r>
              <a:rPr lang="en-US" sz="1800" b="1" dirty="0">
                <a:latin typeface="Arial" panose="020B0604020202020204" pitchFamily="34" charset="0"/>
                <a:cs typeface="Arial" panose="020B0604020202020204" pitchFamily="34" charset="0"/>
              </a:rPr>
              <a:t>State Equalized Value (SEV) </a:t>
            </a:r>
            <a:r>
              <a:rPr lang="en-US" sz="1800" dirty="0">
                <a:latin typeface="Arial" panose="020B0604020202020204" pitchFamily="34" charset="0"/>
                <a:cs typeface="Arial" panose="020B0604020202020204" pitchFamily="34" charset="0"/>
              </a:rPr>
              <a:t>– this is the value after both county and state equalization has taken place, and like Assessed Value, represents fifty percent of the market value of the property. Just like the city has to value at fifty percent of market value, so does the county and state. This is the process to ensure that all properties within the county are at fifty percent (50%) of market value as well as the state of Michigan. </a:t>
            </a:r>
          </a:p>
          <a:p>
            <a:pPr marL="0" indent="0">
              <a:buNone/>
            </a:pPr>
            <a:r>
              <a:rPr lang="en-US" sz="1800" b="1" dirty="0">
                <a:latin typeface="Arial" panose="020B0604020202020204" pitchFamily="34" charset="0"/>
                <a:cs typeface="Arial" panose="020B0604020202020204" pitchFamily="34" charset="0"/>
              </a:rPr>
              <a:t>Taxable Value </a:t>
            </a:r>
            <a:r>
              <a:rPr lang="en-US" sz="1800" dirty="0">
                <a:latin typeface="Arial" panose="020B0604020202020204" pitchFamily="34" charset="0"/>
                <a:cs typeface="Arial" panose="020B0604020202020204" pitchFamily="34" charset="0"/>
              </a:rPr>
              <a:t>is the calculation that your property taxes are based upon. It will only increase by the rate of inflation or five percent (5%) whichever is lower, as long as you own your home. It is based on the Capped Value Formula which is as follows:</a:t>
            </a:r>
          </a:p>
          <a:p>
            <a:pPr marL="0" indent="0">
              <a:buNone/>
            </a:pPr>
            <a:r>
              <a:rPr lang="en-US" sz="1800" dirty="0">
                <a:latin typeface="Arial" panose="020B0604020202020204" pitchFamily="34" charset="0"/>
                <a:cs typeface="Arial" panose="020B0604020202020204" pitchFamily="34" charset="0"/>
              </a:rPr>
              <a:t> 2024 Capped Value = (2023 Taxable Value – losses) x the lower of the CPI or 5% + Additions</a:t>
            </a:r>
          </a:p>
        </p:txBody>
      </p:sp>
    </p:spTree>
    <p:extLst>
      <p:ext uri="{BB962C8B-B14F-4D97-AF65-F5344CB8AC3E}">
        <p14:creationId xmlns:p14="http://schemas.microsoft.com/office/powerpoint/2010/main" val="282510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BCC18-DB2D-CD49-DB15-C40F88748D26}"/>
              </a:ext>
            </a:extLst>
          </p:cNvPr>
          <p:cNvSpPr>
            <a:spLocks noGrp="1"/>
          </p:cNvSpPr>
          <p:nvPr>
            <p:ph type="title"/>
          </p:nvPr>
        </p:nvSpPr>
        <p:spPr>
          <a:xfrm>
            <a:off x="838200" y="557188"/>
            <a:ext cx="10515600" cy="1133499"/>
          </a:xfrm>
        </p:spPr>
        <p:txBody>
          <a:bodyPr>
            <a:normAutofit/>
          </a:bodyPr>
          <a:lstStyle/>
          <a:p>
            <a:pPr algn="ctr"/>
            <a:r>
              <a:rPr lang="en-US" sz="3600">
                <a:latin typeface="Arial" panose="020B0604020202020204" pitchFamily="34" charset="0"/>
                <a:cs typeface="Arial" panose="020B0604020202020204" pitchFamily="34" charset="0"/>
              </a:rPr>
              <a:t>As we talk about Property Taxes, there are several terms to remember.</a:t>
            </a:r>
            <a:endParaRPr lang="en-US" sz="3600"/>
          </a:p>
        </p:txBody>
      </p:sp>
      <p:graphicFrame>
        <p:nvGraphicFramePr>
          <p:cNvPr id="20" name="Content Placeholder 2">
            <a:extLst>
              <a:ext uri="{FF2B5EF4-FFF2-40B4-BE49-F238E27FC236}">
                <a16:creationId xmlns:a16="http://schemas.microsoft.com/office/drawing/2014/main" id="{E4B46219-739B-CE25-7348-A24FFC3A23FB}"/>
              </a:ext>
            </a:extLst>
          </p:cNvPr>
          <p:cNvGraphicFramePr>
            <a:graphicFrameLocks noGrp="1"/>
          </p:cNvGraphicFramePr>
          <p:nvPr>
            <p:ph idx="1"/>
            <p:extLst>
              <p:ext uri="{D42A27DB-BD31-4B8C-83A1-F6EECF244321}">
                <p14:modId xmlns:p14="http://schemas.microsoft.com/office/powerpoint/2010/main" val="300440043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46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AFE62D5-983B-1BBE-BB1B-1CC4D8A4EA28}"/>
              </a:ext>
            </a:extLst>
          </p:cNvPr>
          <p:cNvSpPr>
            <a:spLocks noGrp="1"/>
          </p:cNvSpPr>
          <p:nvPr>
            <p:ph type="title"/>
          </p:nvPr>
        </p:nvSpPr>
        <p:spPr>
          <a:xfrm>
            <a:off x="838200" y="365125"/>
            <a:ext cx="5393361" cy="1325563"/>
          </a:xfrm>
        </p:spPr>
        <p:txBody>
          <a:bodyPr>
            <a:normAutofit/>
          </a:bodyPr>
          <a:lstStyle/>
          <a:p>
            <a:r>
              <a:rPr lang="en-US"/>
              <a:t>Detroit has a three-tier appeals process </a:t>
            </a:r>
          </a:p>
        </p:txBody>
      </p:sp>
      <p:sp>
        <p:nvSpPr>
          <p:cNvPr id="3" name="Content Placeholder 2">
            <a:extLst>
              <a:ext uri="{FF2B5EF4-FFF2-40B4-BE49-F238E27FC236}">
                <a16:creationId xmlns:a16="http://schemas.microsoft.com/office/drawing/2014/main" id="{FE2CF66A-C242-152C-902C-2627E2057224}"/>
              </a:ext>
            </a:extLst>
          </p:cNvPr>
          <p:cNvSpPr>
            <a:spLocks noGrp="1"/>
          </p:cNvSpPr>
          <p:nvPr>
            <p:ph idx="1"/>
          </p:nvPr>
        </p:nvSpPr>
        <p:spPr>
          <a:xfrm>
            <a:off x="838200" y="1825625"/>
            <a:ext cx="5393361" cy="4351338"/>
          </a:xfrm>
        </p:spPr>
        <p:txBody>
          <a:bodyPr>
            <a:normAutofit/>
          </a:bodyPr>
          <a:lstStyle/>
          <a:p>
            <a:pPr marL="0" indent="0">
              <a:buNone/>
            </a:pPr>
            <a:r>
              <a:rPr lang="en-US" sz="2200">
                <a:latin typeface="Arial" panose="020B0604020202020204" pitchFamily="34" charset="0"/>
                <a:cs typeface="Arial" panose="020B0604020202020204" pitchFamily="34" charset="0"/>
              </a:rPr>
              <a:t>The Assessors Review, which runs from February 1 through 22, is designed to be an informal process in which the property owner can question how the city has valued their property. If they believe the assessment is unfair, they can request a review by a staff member. Beginning with the 2024 appeals season, Detroit City Council expanded who may file an appeal during the Assessor Review to include anyone with a financial or legal interest in the property. </a:t>
            </a:r>
          </a:p>
        </p:txBody>
      </p:sp>
      <p:pic>
        <p:nvPicPr>
          <p:cNvPr id="16" name="Picture 15" descr="Outdoor warehouse">
            <a:extLst>
              <a:ext uri="{FF2B5EF4-FFF2-40B4-BE49-F238E27FC236}">
                <a16:creationId xmlns:a16="http://schemas.microsoft.com/office/drawing/2014/main" id="{33BC87D0-755A-A92C-53CD-BE35E68C1211}"/>
              </a:ext>
            </a:extLst>
          </p:cNvPr>
          <p:cNvPicPr>
            <a:picLocks noChangeAspect="1"/>
          </p:cNvPicPr>
          <p:nvPr/>
        </p:nvPicPr>
        <p:blipFill rotWithShape="1">
          <a:blip r:embed="rId2"/>
          <a:srcRect l="10241" r="23261"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08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9D776A5-84DF-AE5A-7801-CD8C5A3248AF}"/>
              </a:ext>
            </a:extLst>
          </p:cNvPr>
          <p:cNvSpPr>
            <a:spLocks noGrp="1"/>
          </p:cNvSpPr>
          <p:nvPr>
            <p:ph type="title"/>
          </p:nvPr>
        </p:nvSpPr>
        <p:spPr>
          <a:xfrm>
            <a:off x="838200" y="365125"/>
            <a:ext cx="5387502" cy="1325563"/>
          </a:xfrm>
        </p:spPr>
        <p:txBody>
          <a:bodyPr>
            <a:normAutofit/>
          </a:bodyPr>
          <a:lstStyle/>
          <a:p>
            <a:r>
              <a:rPr lang="en-US"/>
              <a:t>March Board of Review</a:t>
            </a:r>
          </a:p>
        </p:txBody>
      </p:sp>
      <p:sp>
        <p:nvSpPr>
          <p:cNvPr id="3" name="Content Placeholder 2">
            <a:extLst>
              <a:ext uri="{FF2B5EF4-FFF2-40B4-BE49-F238E27FC236}">
                <a16:creationId xmlns:a16="http://schemas.microsoft.com/office/drawing/2014/main" id="{86256372-BC54-9D0D-5BC2-F1BD64A849B1}"/>
              </a:ext>
            </a:extLst>
          </p:cNvPr>
          <p:cNvSpPr>
            <a:spLocks noGrp="1"/>
          </p:cNvSpPr>
          <p:nvPr>
            <p:ph idx="1"/>
          </p:nvPr>
        </p:nvSpPr>
        <p:spPr>
          <a:xfrm>
            <a:off x="838200" y="1825625"/>
            <a:ext cx="5387502" cy="4351338"/>
          </a:xfrm>
        </p:spPr>
        <p:txBody>
          <a:bodyPr>
            <a:normAutofit/>
          </a:bodyPr>
          <a:lstStyle/>
          <a:p>
            <a:r>
              <a:rPr lang="en-US" sz="2000"/>
              <a:t>The Detroit Board of Review consists of nine members appointed by Detroit City Council to hear property tax appeals. This is a more formal process than the Assessor Review. It requires to taxpayer to present evidence as to why the Assessment is incorrect. Changes by Detroit City Council beginning with the 2024 tax year no longer require a residential property owner to begin their appeal at the Assessor Review, you may now proceed directly to the March Board of Review. Keep in mind, Michigan law governs the March Board of Review and limits who may appeal to the property owner or their agent. </a:t>
            </a:r>
          </a:p>
        </p:txBody>
      </p:sp>
      <p:pic>
        <p:nvPicPr>
          <p:cNvPr id="14" name="Picture 13" descr="Front steps and columns of a majestic city building">
            <a:extLst>
              <a:ext uri="{FF2B5EF4-FFF2-40B4-BE49-F238E27FC236}">
                <a16:creationId xmlns:a16="http://schemas.microsoft.com/office/drawing/2014/main" id="{8A6DD626-57AF-D1FF-D822-59CAF3A28574}"/>
              </a:ext>
            </a:extLst>
          </p:cNvPr>
          <p:cNvPicPr>
            <a:picLocks noChangeAspect="1"/>
          </p:cNvPicPr>
          <p:nvPr/>
        </p:nvPicPr>
        <p:blipFill rotWithShape="1">
          <a:blip r:embed="rId2"/>
          <a:srcRect l="16124" r="17030"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7"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05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FAA4E-145A-DB92-42DF-49BAEC14B877}"/>
              </a:ext>
            </a:extLst>
          </p:cNvPr>
          <p:cNvSpPr>
            <a:spLocks noGrp="1"/>
          </p:cNvSpPr>
          <p:nvPr>
            <p:ph type="title"/>
          </p:nvPr>
        </p:nvSpPr>
        <p:spPr>
          <a:xfrm>
            <a:off x="6094104" y="802955"/>
            <a:ext cx="5656907" cy="1454051"/>
          </a:xfrm>
        </p:spPr>
        <p:txBody>
          <a:bodyPr>
            <a:normAutofit/>
          </a:bodyPr>
          <a:lstStyle/>
          <a:p>
            <a:pPr algn="ctr"/>
            <a:r>
              <a:rPr lang="en-US" sz="3600" dirty="0">
                <a:solidFill>
                  <a:schemeClr val="tx2"/>
                </a:solidFill>
                <a:latin typeface="Arial" panose="020B0604020202020204" pitchFamily="34" charset="0"/>
                <a:cs typeface="Arial" panose="020B0604020202020204" pitchFamily="34" charset="0"/>
              </a:rPr>
              <a:t>Michigan Tax Tribunal</a:t>
            </a:r>
          </a:p>
        </p:txBody>
      </p:sp>
      <p:pic>
        <p:nvPicPr>
          <p:cNvPr id="7" name="Graphic 6" descr="Decision">
            <a:extLst>
              <a:ext uri="{FF2B5EF4-FFF2-40B4-BE49-F238E27FC236}">
                <a16:creationId xmlns:a16="http://schemas.microsoft.com/office/drawing/2014/main" id="{0ADF5BFF-25CD-917D-A6FA-9D3D6CC44B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95BFABBC-1C39-C222-09B8-864274262602}"/>
              </a:ext>
            </a:extLst>
          </p:cNvPr>
          <p:cNvSpPr>
            <a:spLocks noGrp="1"/>
          </p:cNvSpPr>
          <p:nvPr>
            <p:ph idx="1"/>
          </p:nvPr>
        </p:nvSpPr>
        <p:spPr>
          <a:xfrm>
            <a:off x="6090573" y="2421682"/>
            <a:ext cx="5660439" cy="3639289"/>
          </a:xfrm>
        </p:spPr>
        <p:txBody>
          <a:bodyPr anchor="ctr">
            <a:noAutofit/>
          </a:bodyPr>
          <a:lstStyle/>
          <a:p>
            <a:r>
              <a:rPr lang="en-US" sz="2000" dirty="0">
                <a:solidFill>
                  <a:schemeClr val="tx2"/>
                </a:solidFill>
                <a:latin typeface="Arial" panose="020B0604020202020204" pitchFamily="34" charset="0"/>
                <a:cs typeface="Arial" panose="020B0604020202020204" pitchFamily="34" charset="0"/>
              </a:rPr>
              <a:t>The third and final step in the property appeals process is the Michigan Tax Tribunal (MTT). The MTT is a state administrative court with final jurisdiction over valuation appeals. </a:t>
            </a:r>
          </a:p>
          <a:p>
            <a:r>
              <a:rPr lang="en-US" sz="2000" dirty="0">
                <a:solidFill>
                  <a:schemeClr val="tx2"/>
                </a:solidFill>
                <a:latin typeface="Arial" panose="020B0604020202020204" pitchFamily="34" charset="0"/>
                <a:cs typeface="Arial" panose="020B0604020202020204" pitchFamily="34" charset="0"/>
              </a:rPr>
              <a:t>You must file an appeal with the March Board of Review before proceeding to the MTT. </a:t>
            </a:r>
          </a:p>
          <a:p>
            <a:r>
              <a:rPr lang="en-US" sz="2000" dirty="0">
                <a:solidFill>
                  <a:schemeClr val="tx2"/>
                </a:solidFill>
                <a:latin typeface="Arial" panose="020B0604020202020204" pitchFamily="34" charset="0"/>
                <a:cs typeface="Arial" panose="020B0604020202020204" pitchFamily="34" charset="0"/>
              </a:rPr>
              <a:t>The deadline to appeal a decision of the March Board of Review is July 31</a:t>
            </a:r>
          </a:p>
          <a:p>
            <a:r>
              <a:rPr lang="en-US" sz="2000" dirty="0">
                <a:solidFill>
                  <a:schemeClr val="tx2"/>
                </a:solidFill>
                <a:latin typeface="Arial" panose="020B0604020202020204" pitchFamily="34" charset="0"/>
                <a:cs typeface="Arial" panose="020B0604020202020204" pitchFamily="34" charset="0"/>
              </a:rPr>
              <a:t>Commercial, Industrial, and Personal Property Owners may proceed directly to the MTT without filing with the MBOR. Their deadline to file an appeal with the MTT is May 31</a:t>
            </a:r>
          </a:p>
        </p:txBody>
      </p:sp>
      <p:grpSp>
        <p:nvGrpSpPr>
          <p:cNvPr id="27" name="Group 26">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7200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c 2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363F17-4A4D-414D-A4E3-92DEC5BCBAFD}"/>
              </a:ext>
            </a:extLst>
          </p:cNvPr>
          <p:cNvSpPr>
            <a:spLocks noGrp="1"/>
          </p:cNvSpPr>
          <p:nvPr>
            <p:ph type="ctrTitle"/>
          </p:nvPr>
        </p:nvSpPr>
        <p:spPr>
          <a:xfrm>
            <a:off x="7080738" y="647593"/>
            <a:ext cx="4467792" cy="3060541"/>
          </a:xfrm>
        </p:spPr>
        <p:txBody>
          <a:bodyPr>
            <a:normAutofit/>
          </a:bodyPr>
          <a:lstStyle/>
          <a:p>
            <a:r>
              <a:rPr lang="en-US" sz="5100">
                <a:solidFill>
                  <a:srgbClr val="FFFFFF"/>
                </a:solidFill>
                <a:latin typeface="Times New Roman" panose="02020603050405020304" pitchFamily="18" charset="0"/>
                <a:cs typeface="Times New Roman" panose="02020603050405020304" pitchFamily="18" charset="0"/>
              </a:rPr>
              <a:t>Neighborhood Enterprise Zones - Homestead</a:t>
            </a:r>
          </a:p>
        </p:txBody>
      </p:sp>
      <p:sp>
        <p:nvSpPr>
          <p:cNvPr id="3" name="Subtitle 2">
            <a:extLst>
              <a:ext uri="{FF2B5EF4-FFF2-40B4-BE49-F238E27FC236}">
                <a16:creationId xmlns:a16="http://schemas.microsoft.com/office/drawing/2014/main" id="{6A70BD64-3C8B-45B3-BE50-6D5FB5C8D653}"/>
              </a:ext>
            </a:extLst>
          </p:cNvPr>
          <p:cNvSpPr>
            <a:spLocks noGrp="1"/>
          </p:cNvSpPr>
          <p:nvPr>
            <p:ph type="subTitle" idx="1"/>
          </p:nvPr>
        </p:nvSpPr>
        <p:spPr>
          <a:xfrm>
            <a:off x="7080738" y="3800209"/>
            <a:ext cx="4467792" cy="2410198"/>
          </a:xfrm>
        </p:spPr>
        <p:txBody>
          <a:bodyPr>
            <a:normAutofit/>
          </a:bodyPr>
          <a:lstStyle/>
          <a:p>
            <a:r>
              <a:rPr lang="en-US" b="1">
                <a:solidFill>
                  <a:srgbClr val="FFFFFF"/>
                </a:solidFill>
                <a:latin typeface="Times New Roman" panose="02020603050405020304" pitchFamily="18" charset="0"/>
                <a:cs typeface="Times New Roman" panose="02020603050405020304" pitchFamily="18" charset="0"/>
              </a:rPr>
              <a:t>Office of the Assessor</a:t>
            </a:r>
          </a:p>
        </p:txBody>
      </p:sp>
      <p:sp>
        <p:nvSpPr>
          <p:cNvPr id="25" name="Oval 2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6" descr="Suburban scene">
            <a:extLst>
              <a:ext uri="{FF2B5EF4-FFF2-40B4-BE49-F238E27FC236}">
                <a16:creationId xmlns:a16="http://schemas.microsoft.com/office/drawing/2014/main" id="{8549A7EA-0C1D-4AC4-B5B4-56048B5190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pic>
        <p:nvPicPr>
          <p:cNvPr id="4" name="Picture 3" descr="A logo of a person&#10;&#10;Description automatically generated">
            <a:extLst>
              <a:ext uri="{FF2B5EF4-FFF2-40B4-BE49-F238E27FC236}">
                <a16:creationId xmlns:a16="http://schemas.microsoft.com/office/drawing/2014/main" id="{9564807B-0C9A-EB6C-0259-C5BD1881C95F}"/>
              </a:ext>
            </a:extLst>
          </p:cNvPr>
          <p:cNvPicPr>
            <a:picLocks noChangeAspect="1"/>
          </p:cNvPicPr>
          <p:nvPr/>
        </p:nvPicPr>
        <p:blipFill rotWithShape="1">
          <a:blip r:embed="rId4">
            <a:extLst>
              <a:ext uri="{28A0092B-C50C-407E-A947-70E740481C1C}">
                <a14:useLocalDpi xmlns:a14="http://schemas.microsoft.com/office/drawing/2010/main" val="0"/>
              </a:ext>
            </a:extLst>
          </a:blip>
          <a:srcRect t="8358" r="2" b="2"/>
          <a:stretch/>
        </p:blipFill>
        <p:spPr>
          <a:xfrm>
            <a:off x="6508749" y="4355727"/>
            <a:ext cx="5509080" cy="2263719"/>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37538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03C12D-33C2-43BF-B29B-86CC81C2B654}"/>
              </a:ext>
            </a:extLst>
          </p:cNvPr>
          <p:cNvSpPr>
            <a:spLocks noGrp="1"/>
          </p:cNvSpPr>
          <p:nvPr>
            <p:ph idx="1"/>
          </p:nvPr>
        </p:nvSpPr>
        <p:spPr>
          <a:xfrm>
            <a:off x="838200" y="914400"/>
            <a:ext cx="10515600" cy="5262563"/>
          </a:xfrm>
        </p:spPr>
        <p:txBody>
          <a:bodyPr>
            <a:normAutofit/>
          </a:bodyPr>
          <a:lstStyle/>
          <a:p>
            <a:pPr marL="0" indent="0">
              <a:buNone/>
            </a:pPr>
            <a:r>
              <a:rPr lang="en-US" sz="2000" b="1" dirty="0">
                <a:latin typeface="Arial" panose="020B0604020202020204" pitchFamily="34" charset="0"/>
                <a:cs typeface="Arial" panose="020B0604020202020204" pitchFamily="34" charset="0"/>
              </a:rPr>
              <a:t>What is a NEZ Homestead?</a:t>
            </a:r>
          </a:p>
          <a:p>
            <a:r>
              <a:rPr lang="en-US" sz="2000" dirty="0">
                <a:latin typeface="Arial" panose="020B0604020202020204" pitchFamily="34" charset="0"/>
                <a:cs typeface="Arial" panose="020B0604020202020204" pitchFamily="34" charset="0"/>
              </a:rPr>
              <a:t>Neighborhood Enterprise Zone Homestead (NEZH) is a property tax abatement program for Residential Property Owners who both own and occupy their home as their principal residence. </a:t>
            </a:r>
          </a:p>
          <a:p>
            <a:pPr marL="0" indent="0">
              <a:buNone/>
            </a:pPr>
            <a:r>
              <a:rPr lang="en-US" sz="2000" b="1" dirty="0">
                <a:latin typeface="Arial" panose="020B0604020202020204" pitchFamily="34" charset="0"/>
                <a:cs typeface="Arial" panose="020B0604020202020204" pitchFamily="34" charset="0"/>
              </a:rPr>
              <a:t>What are the requirements for the program?</a:t>
            </a:r>
          </a:p>
          <a:p>
            <a:r>
              <a:rPr lang="en-US" sz="2000" dirty="0">
                <a:latin typeface="Arial" panose="020B0604020202020204" pitchFamily="34" charset="0"/>
                <a:cs typeface="Arial" panose="020B0604020202020204" pitchFamily="34" charset="0"/>
              </a:rPr>
              <a:t>Your property must be in one of the 152 NEZ Homestead Districts throughout the City of Detroit</a:t>
            </a:r>
          </a:p>
          <a:p>
            <a:r>
              <a:rPr lang="en-US" sz="2000" dirty="0">
                <a:latin typeface="Arial" panose="020B0604020202020204" pitchFamily="34" charset="0"/>
                <a:cs typeface="Arial" panose="020B0604020202020204" pitchFamily="34" charset="0"/>
              </a:rPr>
              <a:t>You must have purchased the property after 12/31/1996</a:t>
            </a:r>
          </a:p>
          <a:p>
            <a:r>
              <a:rPr lang="en-US" sz="2000" dirty="0">
                <a:latin typeface="Arial" panose="020B0604020202020204" pitchFamily="34" charset="0"/>
                <a:cs typeface="Arial" panose="020B0604020202020204" pitchFamily="34" charset="0"/>
              </a:rPr>
              <a:t>You must both </a:t>
            </a:r>
            <a:r>
              <a:rPr lang="en-US" sz="2000" b="1" i="1" u="sng" dirty="0">
                <a:latin typeface="Arial" panose="020B0604020202020204" pitchFamily="34" charset="0"/>
                <a:cs typeface="Arial" panose="020B0604020202020204" pitchFamily="34" charset="0"/>
              </a:rPr>
              <a:t>own</a:t>
            </a:r>
            <a:r>
              <a:rPr lang="en-US" sz="2000" dirty="0">
                <a:latin typeface="Arial" panose="020B0604020202020204" pitchFamily="34" charset="0"/>
                <a:cs typeface="Arial" panose="020B0604020202020204" pitchFamily="34" charset="0"/>
              </a:rPr>
              <a:t> and </a:t>
            </a:r>
            <a:r>
              <a:rPr lang="en-US" sz="2000" b="1" i="1" u="sng" dirty="0">
                <a:latin typeface="Arial" panose="020B0604020202020204" pitchFamily="34" charset="0"/>
                <a:cs typeface="Arial" panose="020B0604020202020204" pitchFamily="34" charset="0"/>
              </a:rPr>
              <a:t>occupy </a:t>
            </a:r>
            <a:r>
              <a:rPr lang="en-US" sz="2000" dirty="0">
                <a:latin typeface="Arial" panose="020B0604020202020204" pitchFamily="34" charset="0"/>
                <a:cs typeface="Arial" panose="020B0604020202020204" pitchFamily="34" charset="0"/>
              </a:rPr>
              <a:t>the property as your principal residence</a:t>
            </a:r>
          </a:p>
          <a:p>
            <a:r>
              <a:rPr lang="en-US" sz="2000" dirty="0">
                <a:latin typeface="Arial" panose="020B0604020202020204" pitchFamily="34" charset="0"/>
                <a:cs typeface="Arial" panose="020B0604020202020204" pitchFamily="34" charset="0"/>
              </a:rPr>
              <a:t>You must stay current on your property taxes</a:t>
            </a:r>
          </a:p>
          <a:p>
            <a:r>
              <a:rPr lang="en-US" sz="2000" dirty="0">
                <a:latin typeface="Arial" panose="020B0604020202020204" pitchFamily="34" charset="0"/>
                <a:cs typeface="Arial" panose="020B0604020202020204" pitchFamily="34" charset="0"/>
              </a:rPr>
              <a:t>You must commit to a minimum of $500 of improvements or repairs to your property over the course of the first 3 years</a:t>
            </a:r>
          </a:p>
          <a:p>
            <a:r>
              <a:rPr lang="en-US" sz="2000" dirty="0">
                <a:latin typeface="Arial" panose="020B0604020202020204" pitchFamily="34" charset="0"/>
                <a:cs typeface="Arial" panose="020B0604020202020204" pitchFamily="34" charset="0"/>
              </a:rPr>
              <a:t>You must have filed a Property Transfer Affidavit (PTA) and Principal Residence Exemption (PRE) with the City of Detroit, Office of the Assessor</a:t>
            </a:r>
          </a:p>
          <a:p>
            <a:pPr marL="0" indent="0">
              <a:buNone/>
            </a:pPr>
            <a:endParaRPr lang="en-US" sz="1800" dirty="0"/>
          </a:p>
        </p:txBody>
      </p:sp>
    </p:spTree>
    <p:extLst>
      <p:ext uri="{BB962C8B-B14F-4D97-AF65-F5344CB8AC3E}">
        <p14:creationId xmlns:p14="http://schemas.microsoft.com/office/powerpoint/2010/main" val="412958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92e042f1-13ef-4806-861a-4f0ba86bcf78"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C42DBF60C3EC4D84208563E7407EBD" ma:contentTypeVersion="15" ma:contentTypeDescription="Create a new document." ma:contentTypeScope="" ma:versionID="b5ba0b8ebc337c398e0f685dd6a4ace9">
  <xsd:schema xmlns:xsd="http://www.w3.org/2001/XMLSchema" xmlns:xs="http://www.w3.org/2001/XMLSchema" xmlns:p="http://schemas.microsoft.com/office/2006/metadata/properties" xmlns:ns1="http://schemas.microsoft.com/sharepoint/v3" xmlns:ns3="92e042f1-13ef-4806-861a-4f0ba86bcf78" xmlns:ns4="839ba34d-5dfd-4cf2-ba4e-6c9c831cd9b6" targetNamespace="http://schemas.microsoft.com/office/2006/metadata/properties" ma:root="true" ma:fieldsID="ab52dcca20d30bdc38a7e4ea7115850c" ns1:_="" ns3:_="" ns4:_="">
    <xsd:import namespace="http://schemas.microsoft.com/sharepoint/v3"/>
    <xsd:import namespace="92e042f1-13ef-4806-861a-4f0ba86bcf78"/>
    <xsd:import namespace="839ba34d-5dfd-4cf2-ba4e-6c9c831cd9b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042f1-13ef-4806-861a-4f0ba86bc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ba34d-5dfd-4cf2-ba4e-6c9c831cd9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E2966-10F1-4F3F-A81B-944CE9215347}">
  <ds:schemaRefs>
    <ds:schemaRef ds:uri="http://schemas.microsoft.com/sharepoint/v3/contenttype/forms"/>
  </ds:schemaRefs>
</ds:datastoreItem>
</file>

<file path=customXml/itemProps2.xml><?xml version="1.0" encoding="utf-8"?>
<ds:datastoreItem xmlns:ds="http://schemas.openxmlformats.org/officeDocument/2006/customXml" ds:itemID="{66061632-F466-4237-A6AA-946D44D85C65}">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92e042f1-13ef-4806-861a-4f0ba86bcf78"/>
    <ds:schemaRef ds:uri="http://schemas.openxmlformats.org/package/2006/metadata/core-properties"/>
    <ds:schemaRef ds:uri="839ba34d-5dfd-4cf2-ba4e-6c9c831cd9b6"/>
    <ds:schemaRef ds:uri="http://schemas.microsoft.com/sharepoint/v3"/>
    <ds:schemaRef ds:uri="http://purl.org/dc/dcmitype/"/>
  </ds:schemaRefs>
</ds:datastoreItem>
</file>

<file path=customXml/itemProps3.xml><?xml version="1.0" encoding="utf-8"?>
<ds:datastoreItem xmlns:ds="http://schemas.openxmlformats.org/officeDocument/2006/customXml" ds:itemID="{B4DA54C6-93EC-4FAE-B992-2D302539E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e042f1-13ef-4806-861a-4f0ba86bcf78"/>
    <ds:schemaRef ds:uri="839ba34d-5dfd-4cf2-ba4e-6c9c831cd9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853</TotalTime>
  <Words>2296</Words>
  <Application>Microsoft Office PowerPoint</Application>
  <PresentationFormat>Widescreen</PresentationFormat>
  <Paragraphs>117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-apple-system</vt:lpstr>
      <vt:lpstr>Aptos</vt:lpstr>
      <vt:lpstr>Aptos Display</vt:lpstr>
      <vt:lpstr>Arial</vt:lpstr>
      <vt:lpstr>Calibri</vt:lpstr>
      <vt:lpstr>Calibri Light</vt:lpstr>
      <vt:lpstr>Times New Roman</vt:lpstr>
      <vt:lpstr>Office Theme</vt:lpstr>
      <vt:lpstr>How your Property is Assessed, the Appeals Process, and NEZS </vt:lpstr>
      <vt:lpstr>Your taxes will not increase because the Assessed Value of your home increased. </vt:lpstr>
      <vt:lpstr>As we talk about Property Taxes, there are several terms to remember.</vt:lpstr>
      <vt:lpstr>As we talk about Property Taxes, there are several terms to remember.</vt:lpstr>
      <vt:lpstr>Detroit has a three-tier appeals process </vt:lpstr>
      <vt:lpstr>March Board of Review</vt:lpstr>
      <vt:lpstr>Michigan Tax Tribunal</vt:lpstr>
      <vt:lpstr>Neighborhood Enterprise Zones - Homestead</vt:lpstr>
      <vt:lpstr>PowerPoint Presentation</vt:lpstr>
      <vt:lpstr>PowerPoint Presentation</vt:lpstr>
      <vt:lpstr>PowerPoint Presentation</vt:lpstr>
      <vt:lpstr>PowerPoint Presentation</vt:lpstr>
      <vt:lpstr>PowerPoint Presentation</vt:lpstr>
      <vt:lpstr>Homeowners Property Exemption (HOPE)</vt:lpstr>
      <vt:lpstr>PowerPoint Presentation</vt:lpstr>
      <vt:lpstr>How TO APPLY:</vt:lpstr>
      <vt:lpstr>How you can apply</vt:lpstr>
      <vt:lpstr>   </vt:lpstr>
      <vt:lpstr>Need Assistance Applying?</vt:lpstr>
      <vt:lpstr>Changes in Law</vt:lpstr>
      <vt:lpstr>Changes in State Law</vt:lpstr>
      <vt:lpstr>PowerPoint Presentation</vt:lpstr>
      <vt:lpstr>Bagley NEZ Homestead Expansion</vt:lpstr>
      <vt:lpstr>Board of Assessors – Office of the Assessor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Assessment Appeals Property</dc:title>
  <dc:creator>Alvin Horhn</dc:creator>
  <cp:lastModifiedBy>Alvin Horhn</cp:lastModifiedBy>
  <cp:revision>9</cp:revision>
  <dcterms:created xsi:type="dcterms:W3CDTF">2024-02-20T20:28:22Z</dcterms:created>
  <dcterms:modified xsi:type="dcterms:W3CDTF">2025-10-14T21:47:30Z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0x01010063C42DBF60C3EC4D84208563E7407EBD</vt:lpwstr>
  </property>
</Properties>
</file>